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0" r:id="rId5"/>
    <p:sldId id="261" r:id="rId6"/>
    <p:sldId id="262" r:id="rId7"/>
    <p:sldId id="264" r:id="rId8"/>
    <p:sldId id="265" r:id="rId9"/>
    <p:sldId id="266" r:id="rId10"/>
    <p:sldId id="267" r:id="rId11"/>
    <p:sldId id="268" r:id="rId12"/>
    <p:sldId id="271" r:id="rId13"/>
    <p:sldId id="269" r:id="rId14"/>
    <p:sldId id="270" r:id="rId15"/>
    <p:sldId id="2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C342593-74AA-4730-BF30-1E192BF06EBA}" type="datetimeFigureOut">
              <a:rPr lang="en-US" smtClean="0"/>
              <a:t>3/29/2017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151379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42593-74AA-4730-BF30-1E192BF06EBA}"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362628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42593-74AA-4730-BF30-1E192BF06EBA}"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2309125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42593-74AA-4730-BF30-1E192BF06EBA}"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3307637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42593-74AA-4730-BF30-1E192BF06EBA}"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4028852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C342593-74AA-4730-BF30-1E192BF06EBA}" type="datetimeFigureOut">
              <a:rPr lang="en-US" smtClean="0"/>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3708296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C342593-74AA-4730-BF30-1E192BF06EBA}" type="datetimeFigureOut">
              <a:rPr lang="en-US" smtClean="0"/>
              <a:t>3/29/2017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2501180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C342593-74AA-4730-BF30-1E192BF06EBA}"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2361902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C342593-74AA-4730-BF30-1E192BF06EBA}"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258722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342593-74AA-4730-BF30-1E192BF06EBA}"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32444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42593-74AA-4730-BF30-1E192BF06EBA}"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389347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342593-74AA-4730-BF30-1E192BF06EBA}"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107648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342593-74AA-4730-BF30-1E192BF06EBA}" type="datetimeFigureOut">
              <a:rPr lang="en-US" smtClean="0"/>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2893165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342593-74AA-4730-BF30-1E192BF06EBA}" type="datetimeFigureOut">
              <a:rPr lang="en-US" smtClean="0"/>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3715659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42593-74AA-4730-BF30-1E192BF06EBA}" type="datetimeFigureOut">
              <a:rPr lang="en-US" smtClean="0"/>
              <a:t>3/29/2017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81664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42593-74AA-4730-BF30-1E192BF06EBA}"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4123065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42593-74AA-4730-BF30-1E192BF06EBA}"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008498A-4782-42BE-A0AD-5183351A1D82}" type="slidenum">
              <a:rPr lang="en-US" smtClean="0"/>
              <a:t>‹#›</a:t>
            </a:fld>
            <a:endParaRPr lang="en-US"/>
          </a:p>
        </p:txBody>
      </p:sp>
    </p:spTree>
    <p:extLst>
      <p:ext uri="{BB962C8B-B14F-4D97-AF65-F5344CB8AC3E}">
        <p14:creationId xmlns:p14="http://schemas.microsoft.com/office/powerpoint/2010/main" val="326082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C342593-74AA-4730-BF30-1E192BF06EBA}" type="datetimeFigureOut">
              <a:rPr lang="en-US" smtClean="0"/>
              <a:t>3/29/2017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008498A-4782-42BE-A0AD-5183351A1D82}" type="slidenum">
              <a:rPr lang="en-US" smtClean="0"/>
              <a:t>‹#›</a:t>
            </a:fld>
            <a:endParaRPr lang="en-US"/>
          </a:p>
        </p:txBody>
      </p:sp>
    </p:spTree>
    <p:extLst>
      <p:ext uri="{BB962C8B-B14F-4D97-AF65-F5344CB8AC3E}">
        <p14:creationId xmlns:p14="http://schemas.microsoft.com/office/powerpoint/2010/main" val="47812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ritingcenter.unc.edu/handouts/editing-and-proofread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ritingcenter.unc.edu/handouts/reading-alou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6-Crafting Excellence</a:t>
            </a:r>
            <a:endParaRPr lang="en-US" dirty="0"/>
          </a:p>
        </p:txBody>
      </p:sp>
      <p:sp>
        <p:nvSpPr>
          <p:cNvPr id="3" name="Subtitle 2"/>
          <p:cNvSpPr>
            <a:spLocks noGrp="1"/>
          </p:cNvSpPr>
          <p:nvPr>
            <p:ph type="subTitle" idx="1"/>
          </p:nvPr>
        </p:nvSpPr>
        <p:spPr/>
        <p:txBody>
          <a:bodyPr>
            <a:normAutofit/>
          </a:bodyPr>
          <a:lstStyle/>
          <a:p>
            <a:r>
              <a:rPr lang="en-US" sz="2800" dirty="0" smtClean="0"/>
              <a:t>6-2 How to edit for grammar</a:t>
            </a:r>
            <a:endParaRPr lang="en-US" sz="2800" dirty="0"/>
          </a:p>
        </p:txBody>
      </p:sp>
    </p:spTree>
    <p:extLst>
      <p:ext uri="{BB962C8B-B14F-4D97-AF65-F5344CB8AC3E}">
        <p14:creationId xmlns:p14="http://schemas.microsoft.com/office/powerpoint/2010/main" val="21573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lstStyle/>
          <a:p>
            <a:r>
              <a:rPr lang="en-US" sz="3200" b="1" dirty="0"/>
              <a:t>Circle every punctuation mark.</a:t>
            </a:r>
            <a:r>
              <a:rPr lang="en-US" sz="3200" dirty="0"/>
              <a:t> </a:t>
            </a:r>
            <a:endParaRPr lang="en-US" sz="3200" dirty="0" smtClean="0"/>
          </a:p>
          <a:p>
            <a:pPr lvl="1"/>
            <a:r>
              <a:rPr lang="en-US" sz="3200" dirty="0" smtClean="0"/>
              <a:t>This </a:t>
            </a:r>
            <a:r>
              <a:rPr lang="en-US" sz="3200" dirty="0"/>
              <a:t>forces you to look at each one. As you circle, ask yourself if the punctuation is correct.</a:t>
            </a:r>
          </a:p>
          <a:p>
            <a:endParaRPr lang="en-US" dirty="0"/>
          </a:p>
        </p:txBody>
      </p:sp>
    </p:spTree>
    <p:extLst>
      <p:ext uri="{BB962C8B-B14F-4D97-AF65-F5344CB8AC3E}">
        <p14:creationId xmlns:p14="http://schemas.microsoft.com/office/powerpoint/2010/main" val="3967461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Ignorance may be bliss, but it won’t make you a better proofreader.</a:t>
            </a:r>
            <a:r>
              <a:rPr lang="en-US" dirty="0"/>
              <a:t> </a:t>
            </a:r>
            <a:br>
              <a:rPr lang="en-US" dirty="0"/>
            </a:br>
            <a:endParaRPr lang="en-US" dirty="0"/>
          </a:p>
        </p:txBody>
      </p:sp>
      <p:sp>
        <p:nvSpPr>
          <p:cNvPr id="3" name="Content Placeholder 2"/>
          <p:cNvSpPr>
            <a:spLocks noGrp="1"/>
          </p:cNvSpPr>
          <p:nvPr>
            <p:ph idx="1"/>
          </p:nvPr>
        </p:nvSpPr>
        <p:spPr/>
        <p:txBody>
          <a:bodyPr>
            <a:normAutofit lnSpcReduction="10000"/>
          </a:bodyPr>
          <a:lstStyle/>
          <a:p>
            <a:pPr lvl="1"/>
            <a:r>
              <a:rPr lang="en-US" sz="2800" dirty="0" smtClean="0"/>
              <a:t>You’ll </a:t>
            </a:r>
            <a:r>
              <a:rPr lang="en-US" sz="2800" dirty="0"/>
              <a:t>often find things that don’t seem quite right to you, but you may not be quite sure what’s wrong either. A word looks like it might be misspelled, but the spell checker didn’t catch it. You think you need a comma between two words, but you’re not sure why. Should you use “that” instead of “which”? </a:t>
            </a:r>
            <a:endParaRPr lang="en-US" sz="2800" dirty="0" smtClean="0"/>
          </a:p>
          <a:p>
            <a:pPr lvl="1"/>
            <a:r>
              <a:rPr lang="en-US" sz="2800" dirty="0" smtClean="0">
                <a:solidFill>
                  <a:srgbClr val="00B050"/>
                </a:solidFill>
              </a:rPr>
              <a:t>If </a:t>
            </a:r>
            <a:r>
              <a:rPr lang="en-US" sz="2800" dirty="0">
                <a:solidFill>
                  <a:srgbClr val="00B050"/>
                </a:solidFill>
              </a:rPr>
              <a:t>you’re not sure about something, look it up.</a:t>
            </a:r>
          </a:p>
          <a:p>
            <a:endParaRPr lang="en-US" dirty="0"/>
          </a:p>
        </p:txBody>
      </p:sp>
    </p:spTree>
    <p:extLst>
      <p:ext uri="{BB962C8B-B14F-4D97-AF65-F5344CB8AC3E}">
        <p14:creationId xmlns:p14="http://schemas.microsoft.com/office/powerpoint/2010/main" val="577428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Carefully read the article…</a:t>
            </a:r>
            <a:endParaRPr lang="en-US" dirty="0"/>
          </a:p>
        </p:txBody>
      </p:sp>
      <p:sp>
        <p:nvSpPr>
          <p:cNvPr id="3" name="Content Placeholder 2"/>
          <p:cNvSpPr>
            <a:spLocks noGrp="1"/>
          </p:cNvSpPr>
          <p:nvPr>
            <p:ph idx="1"/>
          </p:nvPr>
        </p:nvSpPr>
        <p:spPr/>
        <p:txBody>
          <a:bodyPr/>
          <a:lstStyle/>
          <a:p>
            <a:r>
              <a:rPr lang="en-US" sz="2400" dirty="0" smtClean="0"/>
              <a:t>Find as many mistakes as you can. These mistakes include:</a:t>
            </a:r>
          </a:p>
          <a:p>
            <a:pPr lvl="1"/>
            <a:r>
              <a:rPr lang="en-US" sz="2200" dirty="0"/>
              <a:t>Misspellings</a:t>
            </a:r>
          </a:p>
          <a:p>
            <a:pPr lvl="1"/>
            <a:r>
              <a:rPr lang="en-US" sz="2200" dirty="0"/>
              <a:t>Incorrect commas/quotations</a:t>
            </a:r>
          </a:p>
          <a:p>
            <a:pPr lvl="1"/>
            <a:r>
              <a:rPr lang="en-US" sz="2200" dirty="0"/>
              <a:t>Capitalization</a:t>
            </a:r>
          </a:p>
          <a:p>
            <a:pPr lvl="1"/>
            <a:r>
              <a:rPr lang="en-US" sz="2200" dirty="0"/>
              <a:t>Punctuation</a:t>
            </a:r>
          </a:p>
          <a:p>
            <a:pPr lvl="1"/>
            <a:r>
              <a:rPr lang="en-US" sz="2200" dirty="0"/>
              <a:t>Homophone misspellings</a:t>
            </a:r>
            <a:r>
              <a:rPr lang="en-US" dirty="0"/>
              <a:t> </a:t>
            </a:r>
          </a:p>
          <a:p>
            <a:pPr lvl="1"/>
            <a:endParaRPr lang="en-US" dirty="0"/>
          </a:p>
        </p:txBody>
      </p:sp>
    </p:spTree>
    <p:extLst>
      <p:ext uri="{BB962C8B-B14F-4D97-AF65-F5344CB8AC3E}">
        <p14:creationId xmlns:p14="http://schemas.microsoft.com/office/powerpoint/2010/main" val="1912776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54629"/>
            <a:ext cx="9748838" cy="5203371"/>
          </a:xfrm>
        </p:spPr>
        <p:txBody>
          <a:bodyPr>
            <a:normAutofit lnSpcReduction="10000"/>
          </a:bodyPr>
          <a:lstStyle/>
          <a:p>
            <a:pPr marL="0" indent="0">
              <a:buNone/>
            </a:pPr>
            <a:r>
              <a:rPr lang="en-US" cap="all" dirty="0"/>
              <a:t>NEW </a:t>
            </a:r>
            <a:r>
              <a:rPr lang="en-US" cap="all" dirty="0" smtClean="0"/>
              <a:t>YORK—</a:t>
            </a:r>
            <a:r>
              <a:rPr lang="en-US" dirty="0" smtClean="0"/>
              <a:t>Republican </a:t>
            </a:r>
            <a:r>
              <a:rPr lang="en-US" dirty="0"/>
              <a:t>vice presidential candidate mike pence's campaign plain slid of the runway during a rainstorm at New York's LaGuardia Airport </a:t>
            </a:r>
            <a:r>
              <a:rPr lang="en-US" dirty="0" err="1"/>
              <a:t>thursday</a:t>
            </a:r>
            <a:r>
              <a:rPr lang="en-US" dirty="0"/>
              <a:t>, tearing up two tracks of </a:t>
            </a:r>
            <a:r>
              <a:rPr lang="en-US" dirty="0" err="1"/>
              <a:t>concrete,before</a:t>
            </a:r>
            <a:r>
              <a:rPr lang="en-US" dirty="0"/>
              <a:t> coming to rest, on a patch of grass.</a:t>
            </a:r>
          </a:p>
          <a:p>
            <a:pPr marL="0" indent="0">
              <a:buNone/>
            </a:pPr>
            <a:r>
              <a:rPr lang="en-US" dirty="0"/>
              <a:t>Pence told </a:t>
            </a:r>
            <a:r>
              <a:rPr lang="en-US" dirty="0" err="1"/>
              <a:t>reperters</a:t>
            </a:r>
            <a:r>
              <a:rPr lang="en-US" dirty="0"/>
              <a:t> that no one had been injured</a:t>
            </a:r>
            <a:r>
              <a:rPr lang="en-US" dirty="0" smtClean="0"/>
              <a:t>.</a:t>
            </a:r>
          </a:p>
          <a:p>
            <a:pPr marL="0" indent="0">
              <a:buNone/>
            </a:pPr>
            <a:r>
              <a:rPr lang="en-US" dirty="0"/>
              <a:t>"We can see mud on the front windows a calm Pence said in the press cabin about a minute after the plane came to rest. He </a:t>
            </a:r>
            <a:r>
              <a:rPr lang="en-US" dirty="0" err="1"/>
              <a:t>sed</a:t>
            </a:r>
            <a:r>
              <a:rPr lang="en-US" dirty="0"/>
              <a:t> he felt fine.</a:t>
            </a:r>
          </a:p>
          <a:p>
            <a:pPr marL="0" indent="0">
              <a:buNone/>
            </a:pPr>
            <a:r>
              <a:rPr lang="en-US" dirty="0"/>
              <a:t>After a Bumpy Approach, the plane roughly landed and slammed into the ground, making first contact with the runway concrete. The pilot slammed on the breaks and passengers could </a:t>
            </a:r>
            <a:r>
              <a:rPr lang="en-US" dirty="0" err="1"/>
              <a:t>smelledburning</a:t>
            </a:r>
            <a:r>
              <a:rPr lang="en-US" dirty="0"/>
              <a:t> rubber!!!</a:t>
            </a:r>
          </a:p>
          <a:p>
            <a:pPr marL="0" indent="0">
              <a:buNone/>
            </a:pPr>
            <a:r>
              <a:rPr lang="en-US" dirty="0"/>
              <a:t>The roughly 40 </a:t>
            </a:r>
            <a:r>
              <a:rPr lang="en-US" dirty="0" err="1"/>
              <a:t>pasengers</a:t>
            </a:r>
            <a:r>
              <a:rPr lang="en-US" dirty="0"/>
              <a:t> and crew, including Pence, were evacuated threw the back of the plane.</a:t>
            </a:r>
          </a:p>
          <a:p>
            <a:pPr marL="0" indent="0">
              <a:buNone/>
            </a:pPr>
            <a:r>
              <a:rPr lang="en-US" dirty="0"/>
              <a:t>Campaign spokesman marc </a:t>
            </a:r>
            <a:r>
              <a:rPr lang="en-US" dirty="0" err="1"/>
              <a:t>loetter</a:t>
            </a:r>
            <a:r>
              <a:rPr lang="en-US" dirty="0"/>
              <a:t> told reporters that pence had missed his fundraiser in </a:t>
            </a:r>
            <a:r>
              <a:rPr lang="en-US" dirty="0" err="1"/>
              <a:t>nyc</a:t>
            </a:r>
            <a:r>
              <a:rPr lang="en-US" dirty="0"/>
              <a:t> and was headed to his hotel for the night</a:t>
            </a:r>
            <a:r>
              <a:rPr lang="en-US" dirty="0" smtClean="0"/>
              <a:t>.</a:t>
            </a:r>
          </a:p>
          <a:p>
            <a:pPr marL="0" indent="0">
              <a:buNone/>
            </a:pPr>
            <a:endParaRPr lang="en-US" dirty="0"/>
          </a:p>
          <a:p>
            <a:pPr marL="0" indent="0">
              <a:buNone/>
            </a:pPr>
            <a:r>
              <a:rPr lang="en-US" dirty="0"/>
              <a:t>Source: http://www.newsobserver.com/news/politics-government/national-politics/article110949187.html</a:t>
            </a:r>
          </a:p>
          <a:p>
            <a:pPr marL="0" indent="0">
              <a:buNone/>
            </a:pPr>
            <a:endParaRPr lang="en-US" dirty="0"/>
          </a:p>
          <a:p>
            <a:endParaRPr lang="en-US" dirty="0"/>
          </a:p>
        </p:txBody>
      </p:sp>
      <p:sp>
        <p:nvSpPr>
          <p:cNvPr id="6" name="TextBox 5"/>
          <p:cNvSpPr txBox="1"/>
          <p:nvPr/>
        </p:nvSpPr>
        <p:spPr>
          <a:xfrm>
            <a:off x="145143" y="304800"/>
            <a:ext cx="10174514" cy="1354217"/>
          </a:xfrm>
          <a:prstGeom prst="rect">
            <a:avLst/>
          </a:prstGeom>
          <a:noFill/>
        </p:spPr>
        <p:txBody>
          <a:bodyPr wrap="square" rtlCol="0">
            <a:spAutoFit/>
          </a:bodyPr>
          <a:lstStyle/>
          <a:p>
            <a:r>
              <a:rPr lang="en-US" sz="2800" dirty="0" smtClean="0"/>
              <a:t>“No </a:t>
            </a:r>
            <a:r>
              <a:rPr lang="en-US" sz="2800" dirty="0"/>
              <a:t>injuries after Pence plane slides off runway in </a:t>
            </a:r>
            <a:r>
              <a:rPr lang="en-US" sz="2800" dirty="0" smtClean="0"/>
              <a:t>NYC”</a:t>
            </a:r>
          </a:p>
          <a:p>
            <a:endParaRPr lang="en-US" dirty="0"/>
          </a:p>
          <a:p>
            <a:r>
              <a:rPr lang="en-US" dirty="0" smtClean="0"/>
              <a:t>A news article from the </a:t>
            </a:r>
            <a:r>
              <a:rPr lang="en-US" i="1" dirty="0" smtClean="0"/>
              <a:t>News and Observer</a:t>
            </a:r>
            <a:r>
              <a:rPr lang="en-US" dirty="0" smtClean="0"/>
              <a:t> in Raleigh, NC--</a:t>
            </a:r>
            <a:r>
              <a:rPr lang="en-US" cap="all" dirty="0"/>
              <a:t>OCTOBER 28, 2016 12:24 AM</a:t>
            </a:r>
            <a:endParaRPr lang="en-US" dirty="0"/>
          </a:p>
          <a:p>
            <a:endParaRPr lang="en-US" dirty="0"/>
          </a:p>
        </p:txBody>
      </p:sp>
      <p:sp>
        <p:nvSpPr>
          <p:cNvPr id="7" name="TextBox 6"/>
          <p:cNvSpPr txBox="1"/>
          <p:nvPr/>
        </p:nvSpPr>
        <p:spPr>
          <a:xfrm>
            <a:off x="10082666" y="4149659"/>
            <a:ext cx="1993219" cy="1938992"/>
          </a:xfrm>
          <a:prstGeom prst="rect">
            <a:avLst/>
          </a:prstGeom>
          <a:noFill/>
        </p:spPr>
        <p:txBody>
          <a:bodyPr wrap="square" rtlCol="0">
            <a:spAutoFit/>
          </a:bodyPr>
          <a:lstStyle/>
          <a:p>
            <a:r>
              <a:rPr lang="en-US" sz="1200" dirty="0"/>
              <a:t>Republican vice presidential candidate Mike Pence addresses a crowd during a rally, Thursday, Oct. 6, 2016 in Johnstown, Pa. </a:t>
            </a:r>
            <a:r>
              <a:rPr lang="en-US" sz="1200" b="1" dirty="0"/>
              <a:t>John </a:t>
            </a:r>
            <a:r>
              <a:rPr lang="en-US" sz="1200" b="1" dirty="0" err="1"/>
              <a:t>Rucosky</a:t>
            </a:r>
            <a:r>
              <a:rPr lang="en-US" sz="1200" dirty="0"/>
              <a:t> AP</a:t>
            </a:r>
          </a:p>
          <a:p>
            <a:r>
              <a:rPr lang="en-US" dirty="0" smtClean="0"/>
              <a:t/>
            </a:r>
            <a:br>
              <a:rPr lang="en-US" dirty="0" smtClean="0"/>
            </a:br>
            <a:endParaRPr lang="en-US" dirty="0"/>
          </a:p>
        </p:txBody>
      </p:sp>
      <p:pic>
        <p:nvPicPr>
          <p:cNvPr id="9" name="Picture 8"/>
          <p:cNvPicPr>
            <a:picLocks noChangeAspect="1"/>
          </p:cNvPicPr>
          <p:nvPr/>
        </p:nvPicPr>
        <p:blipFill>
          <a:blip r:embed="rId2"/>
          <a:stretch>
            <a:fillRect/>
          </a:stretch>
        </p:blipFill>
        <p:spPr>
          <a:xfrm>
            <a:off x="10114871" y="2707975"/>
            <a:ext cx="1928810" cy="1362222"/>
          </a:xfrm>
          <a:prstGeom prst="rect">
            <a:avLst/>
          </a:prstGeom>
        </p:spPr>
      </p:pic>
    </p:spTree>
    <p:extLst>
      <p:ext uri="{BB962C8B-B14F-4D97-AF65-F5344CB8AC3E}">
        <p14:creationId xmlns:p14="http://schemas.microsoft.com/office/powerpoint/2010/main" val="2236189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143" y="348343"/>
            <a:ext cx="10334171" cy="1292662"/>
          </a:xfrm>
          <a:prstGeom prst="rect">
            <a:avLst/>
          </a:prstGeom>
          <a:noFill/>
        </p:spPr>
        <p:txBody>
          <a:bodyPr wrap="square" rtlCol="0">
            <a:spAutoFit/>
          </a:bodyPr>
          <a:lstStyle/>
          <a:p>
            <a:r>
              <a:rPr lang="en-US" sz="2600" b="1" u="sng" dirty="0" smtClean="0"/>
              <a:t>How did you do? See the corrections below…</a:t>
            </a:r>
          </a:p>
          <a:p>
            <a:r>
              <a:rPr lang="en-US" sz="2600" b="1" dirty="0"/>
              <a:t>D</a:t>
            </a:r>
            <a:r>
              <a:rPr lang="en-US" sz="2600" b="1" dirty="0" smtClean="0"/>
              <a:t>id you catch these mistakes? </a:t>
            </a:r>
          </a:p>
          <a:p>
            <a:r>
              <a:rPr lang="en-US" sz="2600" b="1" dirty="0" smtClean="0"/>
              <a:t>Did you correct something that didn’t need to be corrected?</a:t>
            </a:r>
            <a:endParaRPr lang="en-US" sz="2600" b="1" dirty="0"/>
          </a:p>
        </p:txBody>
      </p:sp>
      <p:sp>
        <p:nvSpPr>
          <p:cNvPr id="3" name="TextBox 2"/>
          <p:cNvSpPr txBox="1"/>
          <p:nvPr/>
        </p:nvSpPr>
        <p:spPr>
          <a:xfrm>
            <a:off x="725714" y="1756229"/>
            <a:ext cx="9477829" cy="5632311"/>
          </a:xfrm>
          <a:prstGeom prst="rect">
            <a:avLst/>
          </a:prstGeom>
          <a:noFill/>
        </p:spPr>
        <p:txBody>
          <a:bodyPr wrap="square" rtlCol="0">
            <a:spAutoFit/>
          </a:bodyPr>
          <a:lstStyle/>
          <a:p>
            <a:r>
              <a:rPr lang="en-US" cap="all" dirty="0"/>
              <a:t>NEW </a:t>
            </a:r>
            <a:r>
              <a:rPr lang="en-US" cap="all" dirty="0" smtClean="0"/>
              <a:t>YORK—</a:t>
            </a:r>
            <a:r>
              <a:rPr lang="en-US" dirty="0" smtClean="0"/>
              <a:t>Republican </a:t>
            </a:r>
            <a:r>
              <a:rPr lang="en-US" dirty="0"/>
              <a:t>vice presidential candidate </a:t>
            </a:r>
            <a:r>
              <a:rPr lang="en-US" b="1" dirty="0">
                <a:solidFill>
                  <a:srgbClr val="FF0000"/>
                </a:solidFill>
              </a:rPr>
              <a:t>M</a:t>
            </a:r>
            <a:r>
              <a:rPr lang="en-US" dirty="0"/>
              <a:t>ike </a:t>
            </a:r>
            <a:r>
              <a:rPr lang="en-US" b="1" dirty="0">
                <a:solidFill>
                  <a:srgbClr val="FF0000"/>
                </a:solidFill>
              </a:rPr>
              <a:t>P</a:t>
            </a:r>
            <a:r>
              <a:rPr lang="en-US" dirty="0"/>
              <a:t>ence's campaign plane slid </a:t>
            </a:r>
            <a:r>
              <a:rPr lang="en-US" b="1" dirty="0">
                <a:solidFill>
                  <a:srgbClr val="FF0000"/>
                </a:solidFill>
              </a:rPr>
              <a:t>off</a:t>
            </a:r>
            <a:r>
              <a:rPr lang="en-US" dirty="0"/>
              <a:t> the runway during a rainstorm at New York's LaGuardia Airport </a:t>
            </a:r>
            <a:r>
              <a:rPr lang="en-US" b="1" dirty="0">
                <a:solidFill>
                  <a:srgbClr val="FF0000"/>
                </a:solidFill>
              </a:rPr>
              <a:t>T</a:t>
            </a:r>
            <a:r>
              <a:rPr lang="en-US" dirty="0"/>
              <a:t>hursday, tearing up two tracks of </a:t>
            </a:r>
            <a:r>
              <a:rPr lang="en-US" b="1" dirty="0">
                <a:solidFill>
                  <a:srgbClr val="FF0000"/>
                </a:solidFill>
              </a:rPr>
              <a:t>concrete before </a:t>
            </a:r>
            <a:r>
              <a:rPr lang="en-US" dirty="0"/>
              <a:t>coming to </a:t>
            </a:r>
            <a:r>
              <a:rPr lang="en-US" b="1" dirty="0">
                <a:solidFill>
                  <a:srgbClr val="FF0000"/>
                </a:solidFill>
              </a:rPr>
              <a:t>rest on </a:t>
            </a:r>
            <a:r>
              <a:rPr lang="en-US" dirty="0"/>
              <a:t>a patch of grass.</a:t>
            </a:r>
          </a:p>
          <a:p>
            <a:endParaRPr lang="en-US" dirty="0" smtClean="0"/>
          </a:p>
          <a:p>
            <a:r>
              <a:rPr lang="en-US" dirty="0" smtClean="0"/>
              <a:t>Pence </a:t>
            </a:r>
            <a:r>
              <a:rPr lang="en-US" dirty="0"/>
              <a:t>told</a:t>
            </a:r>
            <a:r>
              <a:rPr lang="en-US" b="1" dirty="0">
                <a:solidFill>
                  <a:srgbClr val="FF0000"/>
                </a:solidFill>
              </a:rPr>
              <a:t> reporters </a:t>
            </a:r>
            <a:r>
              <a:rPr lang="en-US" dirty="0"/>
              <a:t>that no one had been injured</a:t>
            </a:r>
            <a:r>
              <a:rPr lang="en-US" dirty="0" smtClean="0"/>
              <a:t>.</a:t>
            </a:r>
          </a:p>
          <a:p>
            <a:endParaRPr lang="en-US" dirty="0"/>
          </a:p>
          <a:p>
            <a:r>
              <a:rPr lang="en-US" dirty="0"/>
              <a:t>"We can see mud on the front windows</a:t>
            </a:r>
            <a:r>
              <a:rPr lang="en-US" b="1" dirty="0">
                <a:solidFill>
                  <a:srgbClr val="FF0000"/>
                </a:solidFill>
              </a:rPr>
              <a:t>,"</a:t>
            </a:r>
            <a:r>
              <a:rPr lang="en-US" dirty="0"/>
              <a:t> a calm Pence said in the press cabin about a minute after the plane came to rest. He</a:t>
            </a:r>
            <a:r>
              <a:rPr lang="en-US" b="1" dirty="0">
                <a:solidFill>
                  <a:srgbClr val="FF0000"/>
                </a:solidFill>
              </a:rPr>
              <a:t> said</a:t>
            </a:r>
            <a:r>
              <a:rPr lang="en-US" dirty="0"/>
              <a:t> he felt fine</a:t>
            </a:r>
            <a:r>
              <a:rPr lang="en-US" dirty="0" smtClean="0"/>
              <a:t>.</a:t>
            </a:r>
          </a:p>
          <a:p>
            <a:endParaRPr lang="en-US" dirty="0"/>
          </a:p>
          <a:p>
            <a:r>
              <a:rPr lang="en-US" dirty="0"/>
              <a:t>After a </a:t>
            </a:r>
            <a:r>
              <a:rPr lang="en-US" b="1" dirty="0">
                <a:solidFill>
                  <a:srgbClr val="FF0000"/>
                </a:solidFill>
              </a:rPr>
              <a:t>b</a:t>
            </a:r>
            <a:r>
              <a:rPr lang="en-US" dirty="0"/>
              <a:t>umpy </a:t>
            </a:r>
            <a:r>
              <a:rPr lang="en-US" b="1" dirty="0">
                <a:solidFill>
                  <a:srgbClr val="FF0000"/>
                </a:solidFill>
              </a:rPr>
              <a:t>a</a:t>
            </a:r>
            <a:r>
              <a:rPr lang="en-US" dirty="0"/>
              <a:t>pproach, the plane roughly landed and slammed into the ground, making first contact with the runway concrete. The pilot slammed on the </a:t>
            </a:r>
            <a:r>
              <a:rPr lang="en-US" b="1" dirty="0">
                <a:solidFill>
                  <a:srgbClr val="FF0000"/>
                </a:solidFill>
              </a:rPr>
              <a:t>brakes</a:t>
            </a:r>
            <a:r>
              <a:rPr lang="en-US" dirty="0"/>
              <a:t> and passengers could </a:t>
            </a:r>
            <a:r>
              <a:rPr lang="en-US" b="1" dirty="0" smtClean="0">
                <a:solidFill>
                  <a:srgbClr val="FF0000"/>
                </a:solidFill>
              </a:rPr>
              <a:t>smell burning </a:t>
            </a:r>
            <a:r>
              <a:rPr lang="en-US" dirty="0"/>
              <a:t>rubber</a:t>
            </a:r>
            <a:r>
              <a:rPr lang="en-US" b="1" dirty="0">
                <a:solidFill>
                  <a:srgbClr val="FF0000"/>
                </a:solidFill>
              </a:rPr>
              <a:t>.</a:t>
            </a:r>
          </a:p>
          <a:p>
            <a:endParaRPr lang="en-US" dirty="0" smtClean="0"/>
          </a:p>
          <a:p>
            <a:r>
              <a:rPr lang="en-US" dirty="0"/>
              <a:t>The roughly 40 </a:t>
            </a:r>
            <a:r>
              <a:rPr lang="en-US" b="1" dirty="0">
                <a:solidFill>
                  <a:srgbClr val="FF0000"/>
                </a:solidFill>
              </a:rPr>
              <a:t>passengers</a:t>
            </a:r>
            <a:r>
              <a:rPr lang="en-US" dirty="0"/>
              <a:t> and crew, including Pence, were evacuated </a:t>
            </a:r>
            <a:r>
              <a:rPr lang="en-US" b="1" dirty="0">
                <a:solidFill>
                  <a:srgbClr val="FF0000"/>
                </a:solidFill>
              </a:rPr>
              <a:t>through</a:t>
            </a:r>
            <a:r>
              <a:rPr lang="en-US" dirty="0"/>
              <a:t> the back of the plane</a:t>
            </a:r>
            <a:r>
              <a:rPr lang="en-US" dirty="0" smtClean="0"/>
              <a:t>.</a:t>
            </a:r>
          </a:p>
          <a:p>
            <a:endParaRPr lang="en-US" dirty="0"/>
          </a:p>
          <a:p>
            <a:r>
              <a:rPr lang="en-US" dirty="0"/>
              <a:t>Campaign spokesman </a:t>
            </a:r>
            <a:r>
              <a:rPr lang="en-US" b="1" dirty="0">
                <a:solidFill>
                  <a:srgbClr val="FF0000"/>
                </a:solidFill>
              </a:rPr>
              <a:t>M</a:t>
            </a:r>
            <a:r>
              <a:rPr lang="en-US" dirty="0"/>
              <a:t>arc </a:t>
            </a:r>
            <a:r>
              <a:rPr lang="en-US" b="1" dirty="0" err="1">
                <a:solidFill>
                  <a:srgbClr val="FF0000"/>
                </a:solidFill>
              </a:rPr>
              <a:t>L</a:t>
            </a:r>
            <a:r>
              <a:rPr lang="en-US" dirty="0" err="1"/>
              <a:t>oetter</a:t>
            </a:r>
            <a:r>
              <a:rPr lang="en-US" dirty="0"/>
              <a:t> told reporters that Pence had missed his fundraiser in </a:t>
            </a:r>
            <a:r>
              <a:rPr lang="en-US" b="1" dirty="0">
                <a:solidFill>
                  <a:srgbClr val="FF0000"/>
                </a:solidFill>
              </a:rPr>
              <a:t>New York City</a:t>
            </a:r>
            <a:r>
              <a:rPr lang="en-US" dirty="0"/>
              <a:t> and was headed to his hotel for the night.</a:t>
            </a:r>
          </a:p>
          <a:p>
            <a:endParaRPr lang="en-US" dirty="0"/>
          </a:p>
          <a:p>
            <a:endParaRPr lang="en-US" dirty="0"/>
          </a:p>
        </p:txBody>
      </p:sp>
    </p:spTree>
    <p:extLst>
      <p:ext uri="{BB962C8B-B14F-4D97-AF65-F5344CB8AC3E}">
        <p14:creationId xmlns:p14="http://schemas.microsoft.com/office/powerpoint/2010/main" val="3353474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572" y="973668"/>
            <a:ext cx="9335796" cy="706964"/>
          </a:xfrm>
        </p:spPr>
        <p:txBody>
          <a:bodyPr/>
          <a:lstStyle/>
          <a:p>
            <a:r>
              <a:rPr lang="en-US" dirty="0" smtClean="0"/>
              <a:t>Edit for grammar </a:t>
            </a:r>
            <a:r>
              <a:rPr lang="en-US" i="1" dirty="0" smtClean="0"/>
              <a:t>one sentence at a time</a:t>
            </a:r>
            <a:endParaRPr lang="en-US" i="1" dirty="0"/>
          </a:p>
        </p:txBody>
      </p:sp>
      <p:sp>
        <p:nvSpPr>
          <p:cNvPr id="3" name="Content Placeholder 2"/>
          <p:cNvSpPr>
            <a:spLocks noGrp="1"/>
          </p:cNvSpPr>
          <p:nvPr>
            <p:ph idx="1"/>
          </p:nvPr>
        </p:nvSpPr>
        <p:spPr/>
        <p:txBody>
          <a:bodyPr/>
          <a:lstStyle/>
          <a:p>
            <a:r>
              <a:rPr lang="en-US" dirty="0" smtClean="0"/>
              <a:t>Edit one sentence at a time</a:t>
            </a:r>
          </a:p>
          <a:p>
            <a:r>
              <a:rPr lang="en-US" dirty="0" smtClean="0"/>
              <a:t>After each paragraph, take a </a:t>
            </a:r>
            <a:r>
              <a:rPr lang="en-US" i="1" dirty="0" smtClean="0"/>
              <a:t>figurative </a:t>
            </a:r>
            <a:r>
              <a:rPr lang="en-US" dirty="0" smtClean="0"/>
              <a:t>step back and look at the entire paragraph. Does each </a:t>
            </a:r>
            <a:endParaRPr lang="en-US" dirty="0"/>
          </a:p>
        </p:txBody>
      </p:sp>
    </p:spTree>
    <p:extLst>
      <p:ext uri="{BB962C8B-B14F-4D97-AF65-F5344CB8AC3E}">
        <p14:creationId xmlns:p14="http://schemas.microsoft.com/office/powerpoint/2010/main" val="2203368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D</a:t>
            </a:r>
            <a:r>
              <a:rPr lang="en-US" sz="4800" dirty="0" smtClean="0"/>
              <a:t>oes grammar matter?</a:t>
            </a:r>
            <a:endParaRPr lang="en-US" sz="4800" dirty="0"/>
          </a:p>
        </p:txBody>
      </p:sp>
      <p:pic>
        <p:nvPicPr>
          <p:cNvPr id="4" name="Content Placeholder 3"/>
          <p:cNvPicPr>
            <a:picLocks noGrp="1" noChangeAspect="1"/>
          </p:cNvPicPr>
          <p:nvPr>
            <p:ph idx="1"/>
          </p:nvPr>
        </p:nvPicPr>
        <p:blipFill>
          <a:blip r:embed="rId2"/>
          <a:stretch>
            <a:fillRect/>
          </a:stretch>
        </p:blipFill>
        <p:spPr>
          <a:xfrm>
            <a:off x="8427235" y="2688544"/>
            <a:ext cx="2978263" cy="2978263"/>
          </a:xfrm>
          <a:prstGeom prst="rect">
            <a:avLst/>
          </a:prstGeom>
        </p:spPr>
      </p:pic>
      <p:sp>
        <p:nvSpPr>
          <p:cNvPr id="5" name="TextBox 4"/>
          <p:cNvSpPr txBox="1"/>
          <p:nvPr/>
        </p:nvSpPr>
        <p:spPr>
          <a:xfrm>
            <a:off x="1300095" y="2888343"/>
            <a:ext cx="6958533" cy="2862322"/>
          </a:xfrm>
          <a:prstGeom prst="rect">
            <a:avLst/>
          </a:prstGeom>
          <a:noFill/>
        </p:spPr>
        <p:txBody>
          <a:bodyPr wrap="square" rtlCol="0">
            <a:spAutoFit/>
          </a:bodyPr>
          <a:lstStyle/>
          <a:p>
            <a:r>
              <a:rPr lang="en-US" sz="6000" dirty="0" smtClean="0"/>
              <a:t>Yes. </a:t>
            </a:r>
          </a:p>
          <a:p>
            <a:r>
              <a:rPr lang="en-US" sz="6000" dirty="0" smtClean="0"/>
              <a:t>Yes, it does.</a:t>
            </a:r>
          </a:p>
          <a:p>
            <a:r>
              <a:rPr lang="en-US" sz="6000" dirty="0" smtClean="0"/>
              <a:t>Next slide, please.</a:t>
            </a:r>
            <a:endParaRPr lang="en-US" sz="6000" dirty="0"/>
          </a:p>
        </p:txBody>
      </p:sp>
    </p:spTree>
    <p:extLst>
      <p:ext uri="{BB962C8B-B14F-4D97-AF65-F5344CB8AC3E}">
        <p14:creationId xmlns:p14="http://schemas.microsoft.com/office/powerpoint/2010/main" val="4255108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proofread? It’s the content that really matters, right</a:t>
            </a:r>
            <a:r>
              <a:rPr lang="en-US" b="1" dirty="0" smtClean="0"/>
              <a:t>?....</a:t>
            </a:r>
            <a:r>
              <a:rPr lang="en-US" b="1" dirty="0"/>
              <a:t/>
            </a:r>
            <a:br>
              <a:rPr lang="en-US" b="1" dirty="0"/>
            </a:br>
            <a:endParaRPr lang="en-US" dirty="0"/>
          </a:p>
        </p:txBody>
      </p:sp>
      <p:sp>
        <p:nvSpPr>
          <p:cNvPr id="3" name="Content Placeholder 2"/>
          <p:cNvSpPr>
            <a:spLocks noGrp="1"/>
          </p:cNvSpPr>
          <p:nvPr>
            <p:ph idx="1"/>
          </p:nvPr>
        </p:nvSpPr>
        <p:spPr/>
        <p:txBody>
          <a:bodyPr>
            <a:normAutofit fontScale="92500"/>
          </a:bodyPr>
          <a:lstStyle/>
          <a:p>
            <a:pPr fontAlgn="base"/>
            <a:r>
              <a:rPr lang="en-US" sz="2800" dirty="0" smtClean="0"/>
              <a:t>Content </a:t>
            </a:r>
            <a:r>
              <a:rPr lang="en-US" sz="2800" dirty="0"/>
              <a:t>is important. </a:t>
            </a:r>
            <a:r>
              <a:rPr lang="en-US" sz="2800" dirty="0" smtClean="0"/>
              <a:t>But, </a:t>
            </a:r>
            <a:r>
              <a:rPr lang="en-US" sz="2800" dirty="0"/>
              <a:t>like it or not, </a:t>
            </a:r>
            <a:r>
              <a:rPr lang="en-US" sz="2800" b="1" dirty="0">
                <a:solidFill>
                  <a:schemeClr val="accent5"/>
                </a:solidFill>
              </a:rPr>
              <a:t>the way a paper looks affects the way others judge it. </a:t>
            </a:r>
            <a:endParaRPr lang="en-US" sz="2800" b="1" dirty="0" smtClean="0">
              <a:solidFill>
                <a:schemeClr val="accent5"/>
              </a:solidFill>
            </a:endParaRPr>
          </a:p>
          <a:p>
            <a:pPr fontAlgn="base"/>
            <a:r>
              <a:rPr lang="en-US" sz="2800" dirty="0" smtClean="0">
                <a:solidFill>
                  <a:schemeClr val="accent6"/>
                </a:solidFill>
              </a:rPr>
              <a:t>When </a:t>
            </a:r>
            <a:r>
              <a:rPr lang="en-US" sz="2800" dirty="0">
                <a:solidFill>
                  <a:schemeClr val="accent6"/>
                </a:solidFill>
              </a:rPr>
              <a:t>you’ve worked hard to develop and present your ideas, </a:t>
            </a:r>
            <a:r>
              <a:rPr lang="en-US" sz="2800" b="1" dirty="0">
                <a:solidFill>
                  <a:schemeClr val="accent6"/>
                </a:solidFill>
              </a:rPr>
              <a:t>you don’t want careless errors distracting your reader from what you have to say</a:t>
            </a:r>
            <a:r>
              <a:rPr lang="en-US" sz="2800" dirty="0">
                <a:solidFill>
                  <a:schemeClr val="accent6"/>
                </a:solidFill>
              </a:rPr>
              <a:t>. </a:t>
            </a:r>
            <a:endParaRPr lang="en-US" sz="2800" dirty="0" smtClean="0">
              <a:solidFill>
                <a:schemeClr val="accent6"/>
              </a:solidFill>
            </a:endParaRPr>
          </a:p>
          <a:p>
            <a:pPr fontAlgn="base"/>
            <a:r>
              <a:rPr lang="en-US" sz="2800" dirty="0" smtClean="0"/>
              <a:t>It’s </a:t>
            </a:r>
            <a:r>
              <a:rPr lang="en-US" sz="2800" dirty="0"/>
              <a:t>worth paying attention to the details that help you to make a good impression.</a:t>
            </a:r>
          </a:p>
          <a:p>
            <a:endParaRPr lang="en-US" dirty="0"/>
          </a:p>
        </p:txBody>
      </p:sp>
    </p:spTree>
    <p:extLst>
      <p:ext uri="{BB962C8B-B14F-4D97-AF65-F5344CB8AC3E}">
        <p14:creationId xmlns:p14="http://schemas.microsoft.com/office/powerpoint/2010/main" val="774121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begin editing…</a:t>
            </a:r>
            <a:endParaRPr lang="en-US" dirty="0"/>
          </a:p>
        </p:txBody>
      </p:sp>
      <p:sp>
        <p:nvSpPr>
          <p:cNvPr id="3" name="Content Placeholder 2"/>
          <p:cNvSpPr>
            <a:spLocks noGrp="1"/>
          </p:cNvSpPr>
          <p:nvPr>
            <p:ph idx="1"/>
          </p:nvPr>
        </p:nvSpPr>
        <p:spPr>
          <a:xfrm>
            <a:off x="1154954" y="2603499"/>
            <a:ext cx="9774303" cy="4044043"/>
          </a:xfrm>
        </p:spPr>
        <p:txBody>
          <a:bodyPr>
            <a:normAutofit fontScale="92500" lnSpcReduction="10000"/>
          </a:bodyPr>
          <a:lstStyle/>
          <a:p>
            <a:r>
              <a:rPr lang="en-US" sz="2600" b="1" dirty="0" smtClean="0">
                <a:solidFill>
                  <a:schemeClr val="accent4"/>
                </a:solidFill>
              </a:rPr>
              <a:t>Get </a:t>
            </a:r>
            <a:r>
              <a:rPr lang="en-US" sz="2600" b="1" dirty="0">
                <a:solidFill>
                  <a:schemeClr val="accent4"/>
                </a:solidFill>
              </a:rPr>
              <a:t>some distance from the text!</a:t>
            </a:r>
            <a:r>
              <a:rPr lang="en-US" sz="2600" dirty="0">
                <a:solidFill>
                  <a:schemeClr val="accent4"/>
                </a:solidFill>
              </a:rPr>
              <a:t> </a:t>
            </a:r>
            <a:endParaRPr lang="en-US" sz="2600" dirty="0" smtClean="0">
              <a:solidFill>
                <a:schemeClr val="accent4"/>
              </a:solidFill>
            </a:endParaRPr>
          </a:p>
          <a:p>
            <a:pPr lvl="1"/>
            <a:r>
              <a:rPr lang="en-US" sz="2400" dirty="0" smtClean="0"/>
              <a:t>It’s </a:t>
            </a:r>
            <a:r>
              <a:rPr lang="en-US" sz="2400" dirty="0"/>
              <a:t>hard to edit or proofread a paper that you’ve just finished writing—it’s still </a:t>
            </a:r>
            <a:r>
              <a:rPr lang="en-US" sz="2400" dirty="0" smtClean="0"/>
              <a:t>too </a:t>
            </a:r>
            <a:r>
              <a:rPr lang="en-US" sz="2400" dirty="0"/>
              <a:t>familiar, and you tend to skip over a lot of errors. </a:t>
            </a:r>
            <a:endParaRPr lang="en-US" sz="2400" dirty="0" smtClean="0"/>
          </a:p>
          <a:p>
            <a:pPr lvl="1"/>
            <a:r>
              <a:rPr lang="en-US" sz="2400" b="1" dirty="0" smtClean="0">
                <a:solidFill>
                  <a:schemeClr val="accent5">
                    <a:lumMod val="75000"/>
                  </a:schemeClr>
                </a:solidFill>
              </a:rPr>
              <a:t>Put </a:t>
            </a:r>
            <a:r>
              <a:rPr lang="en-US" sz="2400" b="1" dirty="0">
                <a:solidFill>
                  <a:schemeClr val="accent5">
                    <a:lumMod val="75000"/>
                  </a:schemeClr>
                </a:solidFill>
              </a:rPr>
              <a:t>the paper aside </a:t>
            </a:r>
            <a:r>
              <a:rPr lang="en-US" sz="2400" dirty="0">
                <a:solidFill>
                  <a:schemeClr val="accent5">
                    <a:lumMod val="75000"/>
                  </a:schemeClr>
                </a:solidFill>
              </a:rPr>
              <a:t>for a few hours, days, or </a:t>
            </a:r>
            <a:r>
              <a:rPr lang="en-US" sz="2400" dirty="0" smtClean="0">
                <a:solidFill>
                  <a:schemeClr val="accent5">
                    <a:lumMod val="75000"/>
                  </a:schemeClr>
                </a:solidFill>
              </a:rPr>
              <a:t>weeks (depending on how much time you have). </a:t>
            </a:r>
            <a:r>
              <a:rPr lang="en-US" sz="2400" dirty="0"/>
              <a:t>Go for a run. Take a trip to the beach. </a:t>
            </a:r>
            <a:r>
              <a:rPr lang="en-US" sz="2400" b="1" dirty="0">
                <a:solidFill>
                  <a:schemeClr val="accent5">
                    <a:lumMod val="75000"/>
                  </a:schemeClr>
                </a:solidFill>
              </a:rPr>
              <a:t>Clear your head of what you’ve written </a:t>
            </a:r>
            <a:r>
              <a:rPr lang="en-US" sz="2400" dirty="0">
                <a:solidFill>
                  <a:schemeClr val="accent5">
                    <a:lumMod val="75000"/>
                  </a:schemeClr>
                </a:solidFill>
              </a:rPr>
              <a:t>so you can take a fresh look at the paper and see what is really on the page. </a:t>
            </a:r>
          </a:p>
          <a:p>
            <a:endParaRPr lang="en-US" dirty="0" smtClean="0"/>
          </a:p>
          <a:p>
            <a:endParaRPr lang="en-US" dirty="0"/>
          </a:p>
          <a:p>
            <a:r>
              <a:rPr lang="en-US" dirty="0">
                <a:hlinkClick r:id="rId2"/>
              </a:rPr>
              <a:t>http://writingcenter.unc.edu/handouts/editing-and-proofreading/</a:t>
            </a:r>
            <a:r>
              <a:rPr lang="en-US" dirty="0"/>
              <a:t> </a:t>
            </a:r>
          </a:p>
          <a:p>
            <a:endParaRPr lang="en-US" dirty="0"/>
          </a:p>
        </p:txBody>
      </p:sp>
    </p:spTree>
    <p:extLst>
      <p:ext uri="{BB962C8B-B14F-4D97-AF65-F5344CB8AC3E}">
        <p14:creationId xmlns:p14="http://schemas.microsoft.com/office/powerpoint/2010/main" val="2224212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how and where</a:t>
            </a:r>
            <a:endParaRPr lang="en-US" dirty="0"/>
          </a:p>
        </p:txBody>
      </p:sp>
      <p:sp>
        <p:nvSpPr>
          <p:cNvPr id="3" name="Content Placeholder 2"/>
          <p:cNvSpPr>
            <a:spLocks noGrp="1"/>
          </p:cNvSpPr>
          <p:nvPr>
            <p:ph idx="1"/>
          </p:nvPr>
        </p:nvSpPr>
        <p:spPr>
          <a:xfrm>
            <a:off x="1154954" y="2603500"/>
            <a:ext cx="10470989" cy="4102100"/>
          </a:xfrm>
        </p:spPr>
        <p:txBody>
          <a:bodyPr/>
          <a:lstStyle/>
          <a:p>
            <a:pPr fontAlgn="base"/>
            <a:r>
              <a:rPr lang="en-US" sz="2400" b="1" dirty="0">
                <a:solidFill>
                  <a:schemeClr val="accent5">
                    <a:lumMod val="75000"/>
                  </a:schemeClr>
                </a:solidFill>
              </a:rPr>
              <a:t>Decide what medium lets you proofread most carefully.</a:t>
            </a:r>
            <a:r>
              <a:rPr lang="en-US" sz="2400" dirty="0">
                <a:solidFill>
                  <a:schemeClr val="accent5">
                    <a:lumMod val="75000"/>
                  </a:schemeClr>
                </a:solidFill>
              </a:rPr>
              <a:t> </a:t>
            </a:r>
            <a:endParaRPr lang="en-US" sz="2400" dirty="0" smtClean="0">
              <a:solidFill>
                <a:schemeClr val="accent5">
                  <a:lumMod val="75000"/>
                </a:schemeClr>
              </a:solidFill>
            </a:endParaRPr>
          </a:p>
          <a:p>
            <a:pPr lvl="1" fontAlgn="base"/>
            <a:r>
              <a:rPr lang="en-US" sz="2200" dirty="0" smtClean="0"/>
              <a:t>What’s a medium?</a:t>
            </a:r>
          </a:p>
          <a:p>
            <a:pPr lvl="1" fontAlgn="base"/>
            <a:r>
              <a:rPr lang="en-US" sz="2200" dirty="0" smtClean="0"/>
              <a:t>Some </a:t>
            </a:r>
            <a:r>
              <a:rPr lang="en-US" sz="2200" dirty="0"/>
              <a:t>people like to work right at the computer, while others like to sit back with a printed copy that they can mark up as they read.</a:t>
            </a:r>
          </a:p>
          <a:p>
            <a:pPr fontAlgn="base"/>
            <a:r>
              <a:rPr lang="en-US" sz="2400" b="1" dirty="0">
                <a:solidFill>
                  <a:schemeClr val="accent2"/>
                </a:solidFill>
              </a:rPr>
              <a:t>Find a quiet place to work.</a:t>
            </a:r>
            <a:r>
              <a:rPr lang="en-US" sz="2400" dirty="0">
                <a:solidFill>
                  <a:schemeClr val="accent2"/>
                </a:solidFill>
              </a:rPr>
              <a:t> </a:t>
            </a:r>
            <a:r>
              <a:rPr lang="en-US" sz="2400" dirty="0"/>
              <a:t>Don’t try to do your proofreading in front of the TV or while you’re chugging away on the treadmill. Find a place where you can </a:t>
            </a:r>
            <a:r>
              <a:rPr lang="en-US" sz="2400" dirty="0">
                <a:solidFill>
                  <a:schemeClr val="accent2"/>
                </a:solidFill>
              </a:rPr>
              <a:t>concentrate and avoid distractions</a:t>
            </a:r>
            <a:r>
              <a:rPr lang="en-US" sz="2400" dirty="0"/>
              <a:t>.</a:t>
            </a:r>
          </a:p>
          <a:p>
            <a:endParaRPr lang="en-US" dirty="0"/>
          </a:p>
        </p:txBody>
      </p:sp>
    </p:spTree>
    <p:extLst>
      <p:ext uri="{BB962C8B-B14F-4D97-AF65-F5344CB8AC3E}">
        <p14:creationId xmlns:p14="http://schemas.microsoft.com/office/powerpoint/2010/main" val="4127407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super valuable tips:</a:t>
            </a:r>
            <a:endParaRPr lang="en-US" dirty="0"/>
          </a:p>
        </p:txBody>
      </p:sp>
      <p:sp>
        <p:nvSpPr>
          <p:cNvPr id="3" name="Content Placeholder 2"/>
          <p:cNvSpPr>
            <a:spLocks noGrp="1"/>
          </p:cNvSpPr>
          <p:nvPr>
            <p:ph idx="1"/>
          </p:nvPr>
        </p:nvSpPr>
        <p:spPr/>
        <p:txBody>
          <a:bodyPr>
            <a:normAutofit lnSpcReduction="10000"/>
          </a:bodyPr>
          <a:lstStyle/>
          <a:p>
            <a:r>
              <a:rPr lang="en-US" sz="2400" b="1" u="sng" dirty="0">
                <a:solidFill>
                  <a:schemeClr val="accent2"/>
                </a:solidFill>
              </a:rPr>
              <a:t>Don’t</a:t>
            </a:r>
            <a:r>
              <a:rPr lang="en-US" sz="2400" b="1" dirty="0">
                <a:solidFill>
                  <a:schemeClr val="accent2"/>
                </a:solidFill>
              </a:rPr>
              <a:t> rely entirely on </a:t>
            </a:r>
            <a:r>
              <a:rPr lang="en-US" sz="2400" b="1" dirty="0" smtClean="0">
                <a:solidFill>
                  <a:schemeClr val="accent2"/>
                </a:solidFill>
              </a:rPr>
              <a:t>spell check.</a:t>
            </a:r>
            <a:r>
              <a:rPr lang="en-US" sz="2400" dirty="0"/>
              <a:t> </a:t>
            </a:r>
            <a:endParaRPr lang="en-US" sz="2400" dirty="0" smtClean="0"/>
          </a:p>
          <a:p>
            <a:pPr lvl="1"/>
            <a:r>
              <a:rPr lang="en-US" sz="2400" dirty="0" smtClean="0"/>
              <a:t>These </a:t>
            </a:r>
            <a:r>
              <a:rPr lang="en-US" sz="2400" dirty="0"/>
              <a:t>can be useful </a:t>
            </a:r>
            <a:r>
              <a:rPr lang="en-US" sz="2400" dirty="0" smtClean="0"/>
              <a:t>tools </a:t>
            </a:r>
            <a:r>
              <a:rPr lang="en-US" sz="2400" dirty="0"/>
              <a:t>but they are far from foolproof. Spell checkers have a limited dictionary, so some words that show up as misspelled may really just not be in their memory. In addition, spell checkers will not catch misspellings that form another valid word. For example, if you type “your” instead of “you’re,” “to” instead of “too,” or “there” instead of “their,” the spell checker won’t catch the error.</a:t>
            </a:r>
          </a:p>
          <a:p>
            <a:endParaRPr lang="en-US" dirty="0"/>
          </a:p>
        </p:txBody>
      </p:sp>
    </p:spTree>
    <p:extLst>
      <p:ext uri="{BB962C8B-B14F-4D97-AF65-F5344CB8AC3E}">
        <p14:creationId xmlns:p14="http://schemas.microsoft.com/office/powerpoint/2010/main" val="3635681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noAutofit/>
          </a:bodyPr>
          <a:lstStyle/>
          <a:p>
            <a:r>
              <a:rPr lang="en-US" sz="2400" b="1" dirty="0">
                <a:solidFill>
                  <a:schemeClr val="accent5">
                    <a:lumMod val="75000"/>
                  </a:schemeClr>
                </a:solidFill>
              </a:rPr>
              <a:t>Grammar checkers can be even more problematic.</a:t>
            </a:r>
            <a:r>
              <a:rPr lang="en-US" sz="2400" dirty="0">
                <a:solidFill>
                  <a:schemeClr val="accent5">
                    <a:lumMod val="75000"/>
                  </a:schemeClr>
                </a:solidFill>
              </a:rPr>
              <a:t> </a:t>
            </a:r>
            <a:endParaRPr lang="en-US" sz="2400" dirty="0" smtClean="0">
              <a:solidFill>
                <a:schemeClr val="accent5">
                  <a:lumMod val="75000"/>
                </a:schemeClr>
              </a:solidFill>
            </a:endParaRPr>
          </a:p>
          <a:p>
            <a:pPr lvl="1"/>
            <a:r>
              <a:rPr lang="en-US" sz="2400" dirty="0" smtClean="0"/>
              <a:t>These </a:t>
            </a:r>
            <a:r>
              <a:rPr lang="en-US" sz="2400" dirty="0"/>
              <a:t>programs work with a limited number of rules, so they can’t identify every error and often make mistakes. They also fail to give thorough explanations to help you understand why a sentence should be revised. You may want to use a grammar checker to help you identify potential run-on sentences or too-frequent use of the passive voice, but you need to be able to evaluate the feedback it </a:t>
            </a:r>
            <a:r>
              <a:rPr lang="en-US" sz="2400" dirty="0" smtClean="0"/>
              <a:t>provides.</a:t>
            </a:r>
            <a:endParaRPr lang="en-US" sz="2400" dirty="0"/>
          </a:p>
        </p:txBody>
      </p:sp>
    </p:spTree>
    <p:extLst>
      <p:ext uri="{BB962C8B-B14F-4D97-AF65-F5344CB8AC3E}">
        <p14:creationId xmlns:p14="http://schemas.microsoft.com/office/powerpoint/2010/main" val="560629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tip…</a:t>
            </a:r>
            <a:endParaRPr lang="en-US" dirty="0"/>
          </a:p>
        </p:txBody>
      </p:sp>
      <p:sp>
        <p:nvSpPr>
          <p:cNvPr id="3" name="Content Placeholder 2"/>
          <p:cNvSpPr>
            <a:spLocks noGrp="1"/>
          </p:cNvSpPr>
          <p:nvPr>
            <p:ph idx="1"/>
          </p:nvPr>
        </p:nvSpPr>
        <p:spPr/>
        <p:txBody>
          <a:bodyPr>
            <a:noAutofit/>
          </a:bodyPr>
          <a:lstStyle/>
          <a:p>
            <a:pPr lvl="1"/>
            <a:r>
              <a:rPr lang="en-US" sz="2800" b="1" dirty="0">
                <a:solidFill>
                  <a:schemeClr val="accent5">
                    <a:lumMod val="75000"/>
                  </a:schemeClr>
                </a:solidFill>
              </a:rPr>
              <a:t>Proofread for only one kind of error at a </a:t>
            </a:r>
            <a:r>
              <a:rPr lang="en-US" sz="2800" b="1" dirty="0" smtClean="0">
                <a:solidFill>
                  <a:schemeClr val="accent5">
                    <a:lumMod val="75000"/>
                  </a:schemeClr>
                </a:solidFill>
              </a:rPr>
              <a:t>time.</a:t>
            </a:r>
          </a:p>
          <a:p>
            <a:pPr marL="0" indent="0">
              <a:buNone/>
            </a:pPr>
            <a:endParaRPr lang="en-US" sz="2800" b="1" dirty="0" smtClean="0">
              <a:solidFill>
                <a:schemeClr val="accent5">
                  <a:lumMod val="75000"/>
                </a:schemeClr>
              </a:solidFill>
            </a:endParaRPr>
          </a:p>
          <a:p>
            <a:pPr lvl="1"/>
            <a:r>
              <a:rPr lang="en-US" sz="2800" b="1" dirty="0" smtClean="0">
                <a:solidFill>
                  <a:schemeClr val="accent5">
                    <a:lumMod val="75000"/>
                  </a:schemeClr>
                </a:solidFill>
              </a:rPr>
              <a:t>OR</a:t>
            </a:r>
          </a:p>
          <a:p>
            <a:pPr lvl="1"/>
            <a:endParaRPr lang="en-US" sz="2800" b="1" dirty="0">
              <a:solidFill>
                <a:schemeClr val="accent5">
                  <a:lumMod val="75000"/>
                </a:schemeClr>
              </a:solidFill>
            </a:endParaRPr>
          </a:p>
          <a:p>
            <a:pPr lvl="1"/>
            <a:r>
              <a:rPr lang="en-US" sz="2800" b="1" dirty="0" smtClean="0">
                <a:solidFill>
                  <a:schemeClr val="accent5">
                    <a:lumMod val="75000"/>
                  </a:schemeClr>
                </a:solidFill>
              </a:rPr>
              <a:t>Proofread one SENTENCE at a time.</a:t>
            </a:r>
            <a:endParaRPr lang="en-US" sz="2800" dirty="0" smtClean="0">
              <a:solidFill>
                <a:schemeClr val="accent5">
                  <a:lumMod val="75000"/>
                </a:schemeClr>
              </a:solidFill>
            </a:endParaRPr>
          </a:p>
          <a:p>
            <a:pPr lvl="1"/>
            <a:endParaRPr lang="en-US" sz="2800" b="1" dirty="0" smtClean="0"/>
          </a:p>
          <a:p>
            <a:pPr lvl="1"/>
            <a:r>
              <a:rPr lang="en-US" sz="2800" b="1" dirty="0" smtClean="0"/>
              <a:t>Either way, just </a:t>
            </a:r>
            <a:r>
              <a:rPr lang="en-US" sz="2800" b="1" i="1" dirty="0" smtClean="0"/>
              <a:t>focus.</a:t>
            </a:r>
            <a:endParaRPr lang="en-US" sz="2800" b="1" i="1" dirty="0"/>
          </a:p>
        </p:txBody>
      </p:sp>
    </p:spTree>
    <p:extLst>
      <p:ext uri="{BB962C8B-B14F-4D97-AF65-F5344CB8AC3E}">
        <p14:creationId xmlns:p14="http://schemas.microsoft.com/office/powerpoint/2010/main" val="3474987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tip…</a:t>
            </a:r>
            <a:endParaRPr lang="en-US" dirty="0"/>
          </a:p>
        </p:txBody>
      </p:sp>
      <p:sp>
        <p:nvSpPr>
          <p:cNvPr id="3" name="Content Placeholder 2"/>
          <p:cNvSpPr>
            <a:spLocks noGrp="1"/>
          </p:cNvSpPr>
          <p:nvPr>
            <p:ph idx="1"/>
          </p:nvPr>
        </p:nvSpPr>
        <p:spPr/>
        <p:txBody>
          <a:bodyPr/>
          <a:lstStyle/>
          <a:p>
            <a:r>
              <a:rPr lang="en-US" sz="2800" b="1" dirty="0">
                <a:solidFill>
                  <a:srgbClr val="00B050"/>
                </a:solidFill>
              </a:rPr>
              <a:t>Read </a:t>
            </a:r>
            <a:r>
              <a:rPr lang="en-US" sz="2800" b="1" dirty="0" smtClean="0">
                <a:solidFill>
                  <a:srgbClr val="00B050"/>
                </a:solidFill>
              </a:rPr>
              <a:t>slowly, </a:t>
            </a:r>
            <a:r>
              <a:rPr lang="en-US" sz="2800" b="1" dirty="0">
                <a:solidFill>
                  <a:srgbClr val="00B050"/>
                </a:solidFill>
              </a:rPr>
              <a:t>and read every word.</a:t>
            </a:r>
            <a:r>
              <a:rPr lang="en-US" sz="2800" dirty="0">
                <a:solidFill>
                  <a:srgbClr val="00B050"/>
                </a:solidFill>
              </a:rPr>
              <a:t> </a:t>
            </a:r>
            <a:endParaRPr lang="en-US" sz="2800" dirty="0" smtClean="0">
              <a:solidFill>
                <a:srgbClr val="00B050"/>
              </a:solidFill>
            </a:endParaRPr>
          </a:p>
          <a:p>
            <a:pPr lvl="1"/>
            <a:r>
              <a:rPr lang="en-US" sz="2600" dirty="0" smtClean="0"/>
              <a:t>Try</a:t>
            </a:r>
            <a:r>
              <a:rPr lang="en-US" sz="2600" dirty="0"/>
              <a:t> </a:t>
            </a:r>
            <a:r>
              <a:rPr lang="en-US" sz="2600" dirty="0">
                <a:hlinkClick r:id="rId2" tooltip="Reading out loud"/>
              </a:rPr>
              <a:t>reading out loud</a:t>
            </a:r>
            <a:r>
              <a:rPr lang="en-US" sz="2600" dirty="0"/>
              <a:t>, which forces you to say each word and also lets you hear how the words sound together. When you read silently or too quickly, you may skip over errors or make unconscious corrections.</a:t>
            </a:r>
          </a:p>
          <a:p>
            <a:endParaRPr lang="en-US" dirty="0"/>
          </a:p>
        </p:txBody>
      </p:sp>
    </p:spTree>
    <p:extLst>
      <p:ext uri="{BB962C8B-B14F-4D97-AF65-F5344CB8AC3E}">
        <p14:creationId xmlns:p14="http://schemas.microsoft.com/office/powerpoint/2010/main" val="635593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8295</TotalTime>
  <Words>436</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Unit 6-Crafting Excellence</vt:lpstr>
      <vt:lpstr>Does grammar matter?</vt:lpstr>
      <vt:lpstr>Why proofread? It’s the content that really matters, right?.... </vt:lpstr>
      <vt:lpstr>Before you begin editing…</vt:lpstr>
      <vt:lpstr>Choose how and where</vt:lpstr>
      <vt:lpstr>Some super valuable tips:</vt:lpstr>
      <vt:lpstr>Tips…</vt:lpstr>
      <vt:lpstr>Another tip…</vt:lpstr>
      <vt:lpstr>Another tip…</vt:lpstr>
      <vt:lpstr>Tips…</vt:lpstr>
      <vt:lpstr>Ignorance may be bliss, but it won’t make you a better proofreader.  </vt:lpstr>
      <vt:lpstr>Carefully read the article…</vt:lpstr>
      <vt:lpstr>PowerPoint Presentation</vt:lpstr>
      <vt:lpstr>PowerPoint Presentation</vt:lpstr>
      <vt:lpstr>Edit for grammar one sentence at a time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6-Crafting Excellence</dc:title>
  <dc:creator>Morgan, Hillary D.</dc:creator>
  <cp:lastModifiedBy>Morgan, Hillary D.</cp:lastModifiedBy>
  <cp:revision>13</cp:revision>
  <dcterms:created xsi:type="dcterms:W3CDTF">2016-10-27T17:24:29Z</dcterms:created>
  <dcterms:modified xsi:type="dcterms:W3CDTF">2017-04-03T14:34:46Z</dcterms:modified>
</cp:coreProperties>
</file>