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Georgia" panose="02040502050405020303" pitchFamily="18" charset="0"/>
      <p:regular r:id="rId16"/>
      <p:bold r:id="rId17"/>
      <p:italic r:id="rId18"/>
      <p:boldItalic r:id="rId19"/>
    </p:embeddedFont>
    <p:embeddedFont>
      <p:font typeface="Roboto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77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bfba028e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6bfba028e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bfda6fbaf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bfda6fbaf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6bfda6fba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6bfda6fba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6bfda6fbaf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6bfda6fbaf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bf0a1cf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bf0a1cfc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bf0a1cfc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bf0a1cfc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bfba028e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bfba028e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bf0a1cfc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bf0a1cfc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bfda6fba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bfda6fba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bfba028e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bfba028e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bfda6fba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bfda6fba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bfda6fba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bfda6fba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atlantic.com/science/archive/2019/03/toxic-cane-toads-taking-over-a-florida-suburb/585679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ela.com/read/emojis-communication/id/14926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Putting It to Use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FEFEF"/>
                </a:solidFill>
              </a:rPr>
              <a:t>Using Research and Interviews </a:t>
            </a:r>
            <a:endParaRPr>
              <a:solidFill>
                <a:srgbClr val="EFEFE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FEFEF"/>
                </a:solidFill>
              </a:rPr>
              <a:t>to Strengthen Your Article</a:t>
            </a:r>
            <a:endParaRPr>
              <a:solidFill>
                <a:srgbClr val="EFEFE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69625"/>
            <a:ext cx="8520600" cy="62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Again, cite your source!</a:t>
            </a:r>
            <a:endParaRPr b="1"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747025"/>
            <a:ext cx="8520600" cy="432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matter whether it came from an interview or your research, </a:t>
            </a:r>
            <a:r>
              <a:rPr lang="en" b="1">
                <a:solidFill>
                  <a:srgbClr val="9900FF"/>
                </a:solidFill>
              </a:rPr>
              <a:t>introduce who they are/what it is </a:t>
            </a:r>
            <a:r>
              <a:rPr lang="en" b="1" i="1">
                <a:solidFill>
                  <a:srgbClr val="9900FF"/>
                </a:solidFill>
              </a:rPr>
              <a:t>before</a:t>
            </a:r>
            <a:r>
              <a:rPr lang="en" b="1">
                <a:solidFill>
                  <a:srgbClr val="9900FF"/>
                </a:solidFill>
              </a:rPr>
              <a:t> explaining anything from them in the form of a direct or indirect quote!</a:t>
            </a:r>
            <a:endParaRPr b="1">
              <a:solidFill>
                <a:srgbClr val="9900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b="1" i="1">
                <a:solidFill>
                  <a:srgbClr val="333333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According to a report by keyboard app company, SwiftKey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, 74 percent of Americans use emojis every day.</a:t>
            </a:r>
            <a:endParaRPr sz="2000">
              <a:solidFill>
                <a:srgbClr val="333333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b="1" i="1">
                <a:solidFill>
                  <a:srgbClr val="333333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According to Evans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, as much as 70 percent of the meaning we derive from a face-to-face encounter comes from nonverbal cues</a:t>
            </a:r>
            <a:endParaRPr sz="2000">
              <a:solidFill>
                <a:srgbClr val="333333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 b="1" i="1">
                <a:solidFill>
                  <a:srgbClr val="333333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A December report from Bloomberg news organization found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 that 8 trillion text messages are sent each year, leaving a lot of room for misinterpretation.</a:t>
            </a:r>
            <a:endParaRPr sz="2000">
              <a:solidFill>
                <a:srgbClr val="333333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Putting it together (an example):</a:t>
            </a:r>
            <a:endParaRPr b="1"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Name of organization</a:t>
            </a:r>
            <a:r>
              <a:rPr lang="en" sz="24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: The Atlantic</a:t>
            </a:r>
            <a:endParaRPr sz="24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rgbClr val="FF9900"/>
                </a:solidFill>
                <a:latin typeface="Roboto"/>
                <a:ea typeface="Roboto"/>
                <a:cs typeface="Roboto"/>
                <a:sym typeface="Roboto"/>
              </a:rPr>
              <a:t>Title of article</a:t>
            </a:r>
            <a:r>
              <a:rPr lang="en" sz="2400">
                <a:solidFill>
                  <a:srgbClr val="FF9900"/>
                </a:solidFill>
                <a:latin typeface="Roboto"/>
                <a:ea typeface="Roboto"/>
                <a:cs typeface="Roboto"/>
                <a:sym typeface="Roboto"/>
              </a:rPr>
              <a:t>: The Tiny Poisonous Toads Taking Over Florida Yards</a:t>
            </a:r>
            <a:endParaRPr sz="2400">
              <a:solidFill>
                <a:srgbClr val="FF99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Helpful direct quote</a:t>
            </a:r>
            <a:r>
              <a:rPr lang="en" sz="2400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: Cane toads can pose a particular danger because the adult ones shoot toxin from their back when attacked.</a:t>
            </a:r>
            <a:endParaRPr sz="2400">
              <a:solidFill>
                <a:srgbClr val="38761D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https://www.theatlantic.com/science/archive/2019/03/toxic-cane-toads-taking-over-a-florida-suburb/585679/</a:t>
            </a: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body" idx="1"/>
          </p:nvPr>
        </p:nvSpPr>
        <p:spPr>
          <a:xfrm>
            <a:off x="311700" y="402575"/>
            <a:ext cx="8520600" cy="43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u="sng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Name of organization</a:t>
            </a:r>
            <a:r>
              <a:rPr lang="en" sz="14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: The Atlantic</a:t>
            </a:r>
            <a:endParaRPr sz="14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u="sng">
                <a:solidFill>
                  <a:srgbClr val="FF9900"/>
                </a:solidFill>
                <a:latin typeface="Roboto"/>
                <a:ea typeface="Roboto"/>
                <a:cs typeface="Roboto"/>
                <a:sym typeface="Roboto"/>
              </a:rPr>
              <a:t>Title of article</a:t>
            </a:r>
            <a:r>
              <a:rPr lang="en" sz="1400">
                <a:solidFill>
                  <a:srgbClr val="FF9900"/>
                </a:solidFill>
                <a:latin typeface="Roboto"/>
                <a:ea typeface="Roboto"/>
                <a:cs typeface="Roboto"/>
                <a:sym typeface="Roboto"/>
              </a:rPr>
              <a:t>: The Tiny Poisonous Toads Taking Over Florida Yards</a:t>
            </a:r>
            <a:endParaRPr sz="1400">
              <a:solidFill>
                <a:srgbClr val="FF99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u="sng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Helpful direct quote</a:t>
            </a:r>
            <a:r>
              <a:rPr lang="en" sz="1400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: Cane toads can pose a particular danger because the adult ones shoot toxin from their back when attacked.</a:t>
            </a:r>
            <a:endParaRPr sz="14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According to the article </a:t>
            </a:r>
            <a:r>
              <a:rPr lang="en" sz="2400">
                <a:solidFill>
                  <a:srgbClr val="FF9900"/>
                </a:solidFill>
                <a:latin typeface="Roboto"/>
                <a:ea typeface="Roboto"/>
                <a:cs typeface="Roboto"/>
                <a:sym typeface="Roboto"/>
              </a:rPr>
              <a:t>“The Tiny Poisonous Toads Taking Over Florida Yards”</a:t>
            </a:r>
            <a:r>
              <a:rPr lang="en" sz="24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by </a:t>
            </a:r>
            <a:r>
              <a:rPr lang="en" sz="2400" i="1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The Atlantic</a:t>
            </a:r>
            <a:r>
              <a:rPr lang="en" sz="24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</a:t>
            </a:r>
            <a:r>
              <a:rPr lang="en" sz="2400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“Cane toads can pose a particular danger because the adult ones shoot toxin from their back when attacked.”</a:t>
            </a:r>
            <a:endParaRPr sz="2400">
              <a:solidFill>
                <a:srgbClr val="38761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According to the article “The Tiny Poisonous Toads Taking Over Florida Yards” by </a:t>
            </a:r>
            <a:r>
              <a:rPr lang="en" sz="3000" i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The Atlantic</a:t>
            </a:r>
            <a:r>
              <a:rPr lang="en" sz="3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“Cane toads can pose a particular danger because the adult ones shoot toxin from their back when attacked.”</a:t>
            </a: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80575" y="115550"/>
            <a:ext cx="8751600" cy="6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I collected research and </a:t>
            </a:r>
            <a:endParaRPr sz="3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conducted interviews… now what?</a:t>
            </a:r>
            <a:endParaRPr sz="3000" b="1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699950"/>
            <a:ext cx="8520600" cy="286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0000FF"/>
                </a:solidFill>
              </a:rPr>
              <a:t>Good research and interviews largely shape what ends up being written in an article</a:t>
            </a:r>
            <a:r>
              <a:rPr lang="en" sz="2200"/>
              <a:t> (which is why it’s so important to find credible sources and excellent interviewees).</a:t>
            </a:r>
            <a:endParaRPr sz="2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u="sng">
                <a:solidFill>
                  <a:srgbClr val="A64D79"/>
                </a:solidFill>
              </a:rPr>
              <a:t>Remember what it’s for:</a:t>
            </a:r>
            <a:r>
              <a:rPr lang="en" b="1">
                <a:solidFill>
                  <a:srgbClr val="A64D79"/>
                </a:solidFill>
              </a:rPr>
              <a:t> The point of bringing in sources other than yourself is to show your readers that </a:t>
            </a:r>
            <a:r>
              <a:rPr lang="en" b="1" i="1">
                <a:solidFill>
                  <a:srgbClr val="A64D79"/>
                </a:solidFill>
              </a:rPr>
              <a:t>you know what you’re talking about</a:t>
            </a:r>
            <a:r>
              <a:rPr lang="en" b="1">
                <a:solidFill>
                  <a:srgbClr val="A64D79"/>
                </a:solidFill>
              </a:rPr>
              <a:t> and </a:t>
            </a:r>
            <a:r>
              <a:rPr lang="en" b="1" i="1">
                <a:solidFill>
                  <a:srgbClr val="A64D79"/>
                </a:solidFill>
              </a:rPr>
              <a:t>you did your homework</a:t>
            </a:r>
            <a:r>
              <a:rPr lang="en" b="1">
                <a:solidFill>
                  <a:srgbClr val="A64D79"/>
                </a:solidFill>
              </a:rPr>
              <a:t>. </a:t>
            </a:r>
            <a:endParaRPr b="1">
              <a:solidFill>
                <a:srgbClr val="A64D79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Cite Your Sources</a:t>
            </a:r>
            <a:endParaRPr b="1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412200"/>
            <a:ext cx="8520600" cy="31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8761D"/>
                </a:solidFill>
              </a:rPr>
              <a:t>To “cite” a source means to explain</a:t>
            </a:r>
            <a:r>
              <a:rPr lang="en" b="1" i="1">
                <a:solidFill>
                  <a:srgbClr val="38761D"/>
                </a:solidFill>
              </a:rPr>
              <a:t> within </a:t>
            </a:r>
            <a:r>
              <a:rPr lang="en" b="1">
                <a:solidFill>
                  <a:srgbClr val="38761D"/>
                </a:solidFill>
              </a:rPr>
              <a:t>your article where your information came from.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34F5C"/>
                </a:solidFill>
              </a:rPr>
              <a:t>Citing your sources is important, but citing GOOD sources is even more important. The sources a journalist cites is a direct reflection of the credibility of that particular journalist</a:t>
            </a:r>
            <a:r>
              <a:rPr lang="en"/>
              <a:t>… Are </a:t>
            </a:r>
            <a:r>
              <a:rPr lang="en" i="1"/>
              <a:t>you</a:t>
            </a:r>
            <a:r>
              <a:rPr lang="en"/>
              <a:t> credible?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https://newsela.com/read/emojis-communication/id/14926/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Cite Your Sources</a:t>
            </a:r>
            <a:endParaRPr b="1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425150"/>
            <a:ext cx="8520600" cy="31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Citing interviews and research will look similar once it’s written in an article.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>
                <a:solidFill>
                  <a:srgbClr val="CC0000"/>
                </a:solidFill>
              </a:rPr>
              <a:t>You </a:t>
            </a:r>
            <a:r>
              <a:rPr lang="en" b="1" i="1">
                <a:solidFill>
                  <a:srgbClr val="CC0000"/>
                </a:solidFill>
              </a:rPr>
              <a:t>never</a:t>
            </a:r>
            <a:r>
              <a:rPr lang="en" b="1">
                <a:solidFill>
                  <a:srgbClr val="CC0000"/>
                </a:solidFill>
              </a:rPr>
              <a:t> need to explain “we asked a question,” “I conducted an interview with…,” or “this person responded to our question by saying…,” or anything else like that.</a:t>
            </a:r>
            <a:r>
              <a:rPr lang="en"/>
              <a:t> </a:t>
            </a:r>
            <a:r>
              <a:rPr lang="en" b="1">
                <a:solidFill>
                  <a:srgbClr val="CC0000"/>
                </a:solidFill>
              </a:rPr>
              <a:t>There’s no need to explain within the article that you conducted research or interviews--you just jump right in!</a:t>
            </a:r>
            <a:endParaRPr b="1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Indirect and Direct Quotes</a:t>
            </a:r>
            <a:endParaRPr b="1"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Again, remember this: The point of bringing in sources other than yourself is to show your readers that </a:t>
            </a:r>
            <a:r>
              <a:rPr lang="en" b="1" i="1"/>
              <a:t>you know what you’re talking about</a:t>
            </a:r>
            <a:r>
              <a:rPr lang="en" b="1"/>
              <a:t> and </a:t>
            </a:r>
            <a:r>
              <a:rPr lang="en" b="1" i="1"/>
              <a:t>you did your homework</a:t>
            </a:r>
            <a:r>
              <a:rPr lang="en" b="1"/>
              <a:t>. 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There are 2 ways to include an outside source (that’s anyone or anything other than yourself):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Indirect Quote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Direct Quote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highlight>
                  <a:srgbClr val="F4CCCC"/>
                </a:highlight>
              </a:rPr>
              <a:t>Indirect Quotes</a:t>
            </a:r>
            <a:endParaRPr b="1">
              <a:highlight>
                <a:srgbClr val="F4CCCC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>
                <a:solidFill>
                  <a:srgbClr val="CC0000"/>
                </a:solidFill>
              </a:rPr>
              <a:t>An indirect quotation is when you’re reporting what someone said, but not exactly. You’re paraphrasing, and you don’t need to put indirect quotations in quotation marks.</a:t>
            </a:r>
            <a:endParaRPr sz="30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highlight>
                  <a:srgbClr val="F4CCCC"/>
                </a:highlight>
              </a:rPr>
              <a:t>Indirect Quotes</a:t>
            </a:r>
            <a:endParaRPr b="1">
              <a:highlight>
                <a:srgbClr val="F4CCCC"/>
              </a:highlight>
            </a:endParaRPr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333333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Example:</a:t>
            </a:r>
            <a:endParaRPr sz="2400">
              <a:solidFill>
                <a:srgbClr val="333333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333333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A 2015 study by Bangor University linguistics professor Vyv Evans found that 80 percent of smartphone users in Britain use emojis, and almost 100 percent of smartphone under-25 users text with emojis. According to a report by keyboard app company, SwiftKey, 74 percent of Americans use emojis every day.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highlight>
                  <a:srgbClr val="B6D7A8"/>
                </a:highlight>
              </a:rPr>
              <a:t>Direct Quotes</a:t>
            </a:r>
            <a:endParaRPr b="1">
              <a:highlight>
                <a:srgbClr val="B6D7A8"/>
              </a:highlight>
            </a:endParaRPr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3C78D8"/>
                </a:solidFill>
                <a:highlight>
                  <a:srgbClr val="FFFFFF"/>
                </a:highlight>
              </a:rPr>
              <a:t>A direct quotation is when you’re directly quoting what someone said—word-for-word, not paraphrasing. </a:t>
            </a:r>
            <a:endParaRPr sz="3000">
              <a:solidFill>
                <a:srgbClr val="3C78D8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>
                <a:solidFill>
                  <a:srgbClr val="3C78D8"/>
                </a:solidFill>
                <a:highlight>
                  <a:srgbClr val="FFFFFF"/>
                </a:highlight>
              </a:rPr>
              <a:t>You put direct quotations in</a:t>
            </a:r>
            <a:r>
              <a:rPr lang="en" sz="3000">
                <a:solidFill>
                  <a:srgbClr val="667587"/>
                </a:solidFill>
                <a:highlight>
                  <a:srgbClr val="FFFFFF"/>
                </a:highlight>
              </a:rPr>
              <a:t> </a:t>
            </a:r>
            <a:r>
              <a:rPr lang="en" sz="3000" b="1">
                <a:solidFill>
                  <a:srgbClr val="38761D"/>
                </a:solidFill>
                <a:highlight>
                  <a:srgbClr val="FFFFFF"/>
                </a:highlight>
              </a:rPr>
              <a:t>“</a:t>
            </a:r>
            <a:r>
              <a:rPr lang="en" sz="3000">
                <a:solidFill>
                  <a:srgbClr val="38761D"/>
                </a:solidFill>
                <a:highlight>
                  <a:srgbClr val="FFFFFF"/>
                </a:highlight>
              </a:rPr>
              <a:t>quotation marks</a:t>
            </a:r>
            <a:r>
              <a:rPr lang="en" sz="3000">
                <a:solidFill>
                  <a:srgbClr val="667587"/>
                </a:solidFill>
                <a:highlight>
                  <a:srgbClr val="FFFFFF"/>
                </a:highlight>
              </a:rPr>
              <a:t>.</a:t>
            </a:r>
            <a:r>
              <a:rPr lang="en" sz="3000" b="1">
                <a:solidFill>
                  <a:srgbClr val="38761D"/>
                </a:solidFill>
                <a:highlight>
                  <a:srgbClr val="FFFFFF"/>
                </a:highlight>
              </a:rPr>
              <a:t>”</a:t>
            </a:r>
            <a:r>
              <a:rPr lang="en" sz="3000">
                <a:solidFill>
                  <a:srgbClr val="FF0000"/>
                </a:solidFill>
                <a:highlight>
                  <a:srgbClr val="FFFFFF"/>
                </a:highlight>
              </a:rPr>
              <a:t> </a:t>
            </a:r>
            <a:endParaRPr sz="3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highlight>
                  <a:srgbClr val="B6D7A8"/>
                </a:highlight>
              </a:rPr>
              <a:t>Direct Quotes</a:t>
            </a:r>
            <a:endParaRPr b="1">
              <a:highlight>
                <a:srgbClr val="B6D7A8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183900" y="1152475"/>
            <a:ext cx="8648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7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Example (written after Evans was introduced earlier in article):</a:t>
            </a:r>
            <a:endParaRPr sz="2200">
              <a:solidFill>
                <a:srgbClr val="33333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70000"/>
              </a:lnSpc>
              <a:spcBef>
                <a:spcPts val="1500"/>
              </a:spcBef>
              <a:spcAft>
                <a:spcPts val="1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“Digital communication is here to stay,” Evans said. “We’re all virtually connected, and we’re in the midst of a digital revolution. For it to be as successful as spoken language, it needs this kind of system to complement and support the messages coming from text.”</a:t>
            </a: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761</Words>
  <Application>Microsoft Office PowerPoint</Application>
  <PresentationFormat>On-screen Show (16:9)</PresentationFormat>
  <Paragraphs>48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Roboto</vt:lpstr>
      <vt:lpstr>Georgia</vt:lpstr>
      <vt:lpstr>Simple Light</vt:lpstr>
      <vt:lpstr>Putting It to Use</vt:lpstr>
      <vt:lpstr>I collected research and  conducted interviews… now what?</vt:lpstr>
      <vt:lpstr>Cite Your Sources</vt:lpstr>
      <vt:lpstr>Cite Your Sources</vt:lpstr>
      <vt:lpstr>Indirect and Direct Quotes</vt:lpstr>
      <vt:lpstr>Indirect Quotes </vt:lpstr>
      <vt:lpstr>Indirect Quotes</vt:lpstr>
      <vt:lpstr>Direct Quotes</vt:lpstr>
      <vt:lpstr>Direct Quotes </vt:lpstr>
      <vt:lpstr>Again, cite your source!</vt:lpstr>
      <vt:lpstr>Putting it together (an example):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It to Use</dc:title>
  <dc:creator>Bernard, Hillary D.</dc:creator>
  <cp:lastModifiedBy>Bernard, Hillary D.</cp:lastModifiedBy>
  <cp:revision>1</cp:revision>
  <dcterms:modified xsi:type="dcterms:W3CDTF">2019-12-05T21:41:12Z</dcterms:modified>
</cp:coreProperties>
</file>