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66" r:id="rId5"/>
    <p:sldId id="259" r:id="rId6"/>
    <p:sldId id="268" r:id="rId7"/>
    <p:sldId id="260" r:id="rId8"/>
    <p:sldId id="269" r:id="rId9"/>
    <p:sldId id="262" r:id="rId10"/>
    <p:sldId id="261" r:id="rId11"/>
    <p:sldId id="263" r:id="rId12"/>
    <p:sldId id="264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9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5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81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4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4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6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7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7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9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4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9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225" y="1811863"/>
            <a:ext cx="5974672" cy="1515533"/>
          </a:xfrm>
        </p:spPr>
        <p:txBody>
          <a:bodyPr/>
          <a:lstStyle/>
          <a:p>
            <a:r>
              <a:rPr lang="en-US" dirty="0"/>
              <a:t>1.4 “Why and How Good Writing Counts”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1: Introduction &amp;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915337"/>
            <a:ext cx="8055428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br>
              <a:rPr lang="en-US" dirty="0" smtClean="0"/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“Time-Saving, On-Deadline Formula”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515" y="2487167"/>
            <a:ext cx="4122637" cy="3942661"/>
          </a:xfrm>
        </p:spPr>
        <p:txBody>
          <a:bodyPr>
            <a:normAutofit fontScale="70000" lnSpcReduction="2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/>
              <a:t>- ½ crafting </a:t>
            </a:r>
            <a:r>
              <a:rPr lang="en-US" dirty="0" err="1" smtClean="0"/>
              <a:t>lede</a:t>
            </a:r>
            <a:r>
              <a:rPr lang="en-US" dirty="0" smtClean="0"/>
              <a:t>, ½ researching, interviewing, writing, completing</a:t>
            </a:r>
          </a:p>
          <a:p>
            <a:pPr lvl="1"/>
            <a:r>
              <a:rPr lang="en-US" dirty="0" err="1" smtClean="0"/>
              <a:t>Lede</a:t>
            </a:r>
            <a:r>
              <a:rPr lang="en-US" dirty="0" smtClean="0"/>
              <a:t> saves time by setting up rest of article</a:t>
            </a:r>
          </a:p>
          <a:p>
            <a:pPr lvl="2"/>
            <a:r>
              <a:rPr lang="en-US" dirty="0" smtClean="0"/>
              <a:t>How?</a:t>
            </a:r>
          </a:p>
          <a:p>
            <a:pPr lvl="3"/>
            <a:r>
              <a:rPr lang="en-US" dirty="0" smtClean="0"/>
              <a:t>Sets up a dialogue b/t author and audience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Lede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Insert quote from interview</a:t>
            </a:r>
          </a:p>
          <a:p>
            <a:pPr lvl="2"/>
            <a:r>
              <a:rPr lang="en-US" dirty="0" smtClean="0"/>
              <a:t>One that engages and grabs reader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Then ask what would the reader want to know next</a:t>
            </a:r>
          </a:p>
          <a:p>
            <a:pPr lvl="2"/>
            <a:r>
              <a:rPr lang="en-US" dirty="0" smtClean="0"/>
              <a:t>Then answer that question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Rinse and repeat step 3!</a:t>
            </a:r>
            <a:endParaRPr lang="en-US" dirty="0"/>
          </a:p>
        </p:txBody>
      </p:sp>
      <p:pic>
        <p:nvPicPr>
          <p:cNvPr id="1030" name="Picture 6" descr="Image result for step by 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45" y="2830284"/>
            <a:ext cx="3923805" cy="2656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3864577" y="3177213"/>
            <a:ext cx="1981200" cy="1407916"/>
            <a:chOff x="9144000" y="2219204"/>
            <a:chExt cx="1981200" cy="1407916"/>
          </a:xfrm>
        </p:grpSpPr>
        <p:sp>
          <p:nvSpPr>
            <p:cNvPr id="12" name="Explosion 2 11"/>
            <p:cNvSpPr/>
            <p:nvPr/>
          </p:nvSpPr>
          <p:spPr>
            <a:xfrm>
              <a:off x="9144000" y="2219204"/>
              <a:ext cx="1981200" cy="1407916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73770" y="2738496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Steps???</a:t>
              </a:r>
              <a:endParaRPr lang="en-US" dirty="0"/>
            </a:p>
          </p:txBody>
        </p:sp>
      </p:grpSp>
      <p:pic>
        <p:nvPicPr>
          <p:cNvPr id="1028" name="Picture 4" descr="https://attachment.outlook.office.net/owa/kristopher.wazaney@cms.k12.nc.us/service.svc/s/GetAttachmentThumbnail?id=AAMkAGM5MmQ0YjIyLWIxMDUtNGQ0OS1hMGY0LTNiOThiY2E2NTJjNgBGAAAAAAANRx%2FbCsmuQbAc6oth3xtuBwD3RsDDPKXlSbIWLpY%2Bof1xAAEjppd%2FAAB53J4bRTjqR4qNOpZzn6S2AAECxED%2BAAABEgAQAIc34loV7RBJlYtymer4bQs%3D&amp;thumbnailType=2&amp;X-OWA-CANARY=HCzIzyqgPESIDYWza4YC7pC3TI2s1tMYRXgiMBR3-t-qgjUAFQMFtTeSGbWpMz86MVWbeWqwHcI.&amp;token=77906038-2a66-4b52-a964-5ece83d6b2b2&amp;owa=outlook.offic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3523" y="-1588377"/>
            <a:ext cx="6881647" cy="100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Guidelines for Developing Writing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68" y="2416626"/>
            <a:ext cx="3919340" cy="407851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</a:rPr>
              <a:t>Know who your audience is and write directly to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</a:rPr>
              <a:t>Be unbiased!!!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00B050"/>
                </a:solidFill>
              </a:rPr>
              <a:t>Use strong nouns and verbs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00B050"/>
                </a:solidFill>
              </a:rPr>
              <a:t>Cut down (limit) your use of modifiers</a:t>
            </a:r>
          </a:p>
          <a:p>
            <a:pPr lvl="1"/>
            <a:r>
              <a:rPr lang="en-US" sz="2600" dirty="0" smtClean="0">
                <a:solidFill>
                  <a:srgbClr val="00B050"/>
                </a:solidFill>
              </a:rPr>
              <a:t>Adjectives and Adverbs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00B0F0"/>
                </a:solidFill>
              </a:rPr>
              <a:t>Avoid clichés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00B0F0"/>
                </a:solidFill>
              </a:rPr>
              <a:t>Be specific!</a:t>
            </a:r>
          </a:p>
          <a:p>
            <a:pPr lvl="1"/>
            <a:r>
              <a:rPr lang="en-US" dirty="0" smtClean="0"/>
              <a:t>Use color when you can, but do so w/ details</a:t>
            </a:r>
          </a:p>
          <a:p>
            <a:pPr lvl="2"/>
            <a:r>
              <a:rPr lang="en-US" dirty="0" smtClean="0"/>
              <a:t>Color provides reader “feeling of true to life” or reality</a:t>
            </a:r>
          </a:p>
          <a:p>
            <a:pPr lvl="2"/>
            <a:r>
              <a:rPr lang="en-US" dirty="0" smtClean="0"/>
              <a:t>Provides depth and background</a:t>
            </a:r>
          </a:p>
          <a:p>
            <a:pPr lvl="3"/>
            <a:r>
              <a:rPr lang="en-US" dirty="0" smtClean="0"/>
              <a:t>Don’t just say the dress is pretty!</a:t>
            </a:r>
          </a:p>
          <a:p>
            <a:pPr lvl="4"/>
            <a:r>
              <a:rPr lang="en-US" dirty="0" smtClean="0"/>
              <a:t>Describe it!!!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53" y="2416626"/>
            <a:ext cx="3961819" cy="3918857"/>
          </a:xfrm>
        </p:spPr>
        <p:txBody>
          <a:bodyPr>
            <a:normAutofit fontScale="62500" lnSpcReduction="20000"/>
          </a:bodyPr>
          <a:lstStyle/>
          <a:p>
            <a:r>
              <a:rPr lang="en-US" b="1" i="1" u="sng" dirty="0" smtClean="0"/>
              <a:t>General Tips</a:t>
            </a:r>
          </a:p>
          <a:p>
            <a:pPr lvl="1"/>
            <a:r>
              <a:rPr lang="en-US" sz="2600" dirty="0" smtClean="0">
                <a:solidFill>
                  <a:srgbClr val="7030A0"/>
                </a:solidFill>
              </a:rPr>
              <a:t>Make every word count!</a:t>
            </a:r>
          </a:p>
          <a:p>
            <a:pPr lvl="2"/>
            <a:r>
              <a:rPr lang="en-US" dirty="0" smtClean="0"/>
              <a:t>If a word doesn’t carry its own weight, get rid of it</a:t>
            </a:r>
          </a:p>
          <a:p>
            <a:pPr lvl="1"/>
            <a:r>
              <a:rPr lang="en-US" sz="2600" dirty="0" smtClean="0">
                <a:solidFill>
                  <a:srgbClr val="7030A0"/>
                </a:solidFill>
              </a:rPr>
              <a:t>When all else fails, write with energy!</a:t>
            </a:r>
          </a:p>
          <a:p>
            <a:pPr lvl="2"/>
            <a:r>
              <a:rPr lang="en-US" dirty="0" smtClean="0"/>
              <a:t>Convince the reader you are convinced!</a:t>
            </a:r>
          </a:p>
          <a:p>
            <a:r>
              <a:rPr lang="en-US" b="1" u="sng" dirty="0" smtClean="0"/>
              <a:t>3 Main Ingredients to Good Writing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Force yourself to fall in love with your subject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Write for the ear! Journalism should be written conversationally</a:t>
            </a:r>
          </a:p>
          <a:p>
            <a:pPr lvl="2"/>
            <a:r>
              <a:rPr lang="en-US" dirty="0" smtClean="0"/>
              <a:t>Help you find rhythm and 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Fall in love with the language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u="sng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6233" y="2445654"/>
            <a:ext cx="0" cy="3635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Bigger Does Not Always Mean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6800"/>
            <a:ext cx="3904826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Article Length</a:t>
            </a:r>
          </a:p>
          <a:p>
            <a:pPr lvl="1"/>
            <a:r>
              <a:rPr lang="en-US" dirty="0" smtClean="0"/>
              <a:t>English language contains more than 600,000 words</a:t>
            </a:r>
          </a:p>
          <a:p>
            <a:pPr lvl="2"/>
            <a:r>
              <a:rPr lang="en-US" dirty="0" smtClean="0"/>
              <a:t>3-4x more than any other Western Language</a:t>
            </a:r>
          </a:p>
          <a:p>
            <a:pPr lvl="2"/>
            <a:r>
              <a:rPr lang="en-US" dirty="0" smtClean="0"/>
              <a:t>Shakespeare only used 34,000 different words ever!!!</a:t>
            </a:r>
          </a:p>
          <a:p>
            <a:pPr lvl="2"/>
            <a:r>
              <a:rPr lang="en-US" dirty="0" smtClean="0"/>
              <a:t>King James Bible- 8,000 different words</a:t>
            </a:r>
          </a:p>
          <a:p>
            <a:pPr lvl="2"/>
            <a:r>
              <a:rPr lang="en-US" dirty="0" smtClean="0"/>
              <a:t>Gettysburg Address- 266 total</a:t>
            </a:r>
          </a:p>
          <a:p>
            <a:pPr lvl="2"/>
            <a:r>
              <a:rPr lang="en-US" dirty="0" smtClean="0"/>
              <a:t>10 Commandments- 173 total</a:t>
            </a:r>
          </a:p>
          <a:p>
            <a:pPr lvl="1"/>
            <a:r>
              <a:rPr lang="en-US" dirty="0" smtClean="0"/>
              <a:t>KISS</a:t>
            </a:r>
          </a:p>
          <a:p>
            <a:pPr lvl="2"/>
            <a:r>
              <a:rPr lang="en-US" dirty="0" smtClean="0"/>
              <a:t>Don’t try to create a false sense of importance… bigger is not always better!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2" name="Picture 4" descr="Image result for bigger isn't always better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6" y="3309256"/>
            <a:ext cx="3701898" cy="207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Bigger Does Not Always Mean Better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735" y="2487168"/>
            <a:ext cx="4044694" cy="3797518"/>
          </a:xfrm>
        </p:spPr>
        <p:txBody>
          <a:bodyPr>
            <a:normAutofit/>
          </a:bodyPr>
          <a:lstStyle/>
          <a:p>
            <a:r>
              <a:rPr lang="en-US" dirty="0" smtClean="0"/>
              <a:t>Bigger words are not always better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et your point across with simpler text—less is more!</a:t>
            </a:r>
          </a:p>
          <a:p>
            <a:pPr lvl="2"/>
            <a:r>
              <a:rPr lang="en-US" dirty="0" smtClean="0"/>
              <a:t>Sometimes…</a:t>
            </a:r>
          </a:p>
          <a:p>
            <a:pPr lvl="1"/>
            <a:r>
              <a:rPr lang="en-US" dirty="0" smtClean="0"/>
              <a:t>“Adjacent” or “Next To”?</a:t>
            </a:r>
          </a:p>
          <a:p>
            <a:r>
              <a:rPr lang="en-US" dirty="0" smtClean="0"/>
              <a:t>Work towards word precision--not toward a human thesaurus!</a:t>
            </a:r>
            <a:endParaRPr lang="en-US" dirty="0"/>
          </a:p>
        </p:txBody>
      </p:sp>
      <p:pic>
        <p:nvPicPr>
          <p:cNvPr id="6" name="Picture 2" descr="Image result for bigger isn't always better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2" y="2881199"/>
            <a:ext cx="3672114" cy="2670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90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Journalism is supposed to be…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	a profession which prides itself on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	truth and accuracy.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 this new age of instant media, journalists’ audiences have to believe in their truth and accuracy for the journalist to survive.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 lack of sound, ethical decisions equals a lack of credibility in the eyes of the public.</a:t>
            </a:r>
          </a:p>
        </p:txBody>
      </p:sp>
    </p:spTree>
    <p:extLst>
      <p:ext uri="{BB962C8B-B14F-4D97-AF65-F5344CB8AC3E}">
        <p14:creationId xmlns:p14="http://schemas.microsoft.com/office/powerpoint/2010/main" val="40985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21" y="915337"/>
            <a:ext cx="735958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Keys to Teaching Journalistic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Students must </a:t>
            </a:r>
            <a:r>
              <a:rPr lang="en-US" b="1" u="sng" dirty="0">
                <a:solidFill>
                  <a:srgbClr val="0070C0"/>
                </a:solidFill>
              </a:rPr>
              <a:t>question</a:t>
            </a:r>
            <a:r>
              <a:rPr lang="en-US" dirty="0">
                <a:solidFill>
                  <a:srgbClr val="0070C0"/>
                </a:solidFill>
              </a:rPr>
              <a:t> their actions, their motives, and the expected outcome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Students must </a:t>
            </a:r>
            <a:r>
              <a:rPr lang="en-US" b="1" u="sng" dirty="0">
                <a:solidFill>
                  <a:srgbClr val="00B050"/>
                </a:solidFill>
              </a:rPr>
              <a:t>discuss</a:t>
            </a:r>
            <a:r>
              <a:rPr lang="en-US" dirty="0">
                <a:solidFill>
                  <a:srgbClr val="00B050"/>
                </a:solidFill>
              </a:rPr>
              <a:t> with others, challenge their views and beliefs and come to an editorial decision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Students must be given time to </a:t>
            </a:r>
            <a:r>
              <a:rPr lang="en-US" b="1" u="sng" dirty="0">
                <a:solidFill>
                  <a:srgbClr val="7030A0"/>
                </a:solidFill>
              </a:rPr>
              <a:t>reflect</a:t>
            </a:r>
            <a:r>
              <a:rPr lang="en-US" dirty="0">
                <a:solidFill>
                  <a:srgbClr val="7030A0"/>
                </a:solidFill>
              </a:rPr>
              <a:t> and process their personal beliefs and viewpoints.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to ask yourself before publishing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What do I know? What do I need to know?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What is my journalistic purpose?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are my ethical concerns?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rules </a:t>
            </a:r>
            <a:r>
              <a:rPr lang="en-US" dirty="0" smtClean="0">
                <a:solidFill>
                  <a:schemeClr val="tx1"/>
                </a:solidFill>
              </a:rPr>
              <a:t>(organizational </a:t>
            </a:r>
            <a:r>
              <a:rPr lang="en-US" dirty="0">
                <a:solidFill>
                  <a:schemeClr val="tx1"/>
                </a:solidFill>
              </a:rPr>
              <a:t>policies and professional </a:t>
            </a:r>
            <a:r>
              <a:rPr lang="en-US" dirty="0" smtClean="0">
                <a:solidFill>
                  <a:schemeClr val="tx1"/>
                </a:solidFill>
              </a:rPr>
              <a:t>guidelines)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should I consider?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How can I include other </a:t>
            </a:r>
            <a:r>
              <a:rPr lang="en-US" dirty="0" smtClean="0">
                <a:solidFill>
                  <a:srgbClr val="7030A0"/>
                </a:solidFill>
              </a:rPr>
              <a:t>people </a:t>
            </a:r>
            <a:r>
              <a:rPr lang="en-US" dirty="0">
                <a:solidFill>
                  <a:srgbClr val="7030A0"/>
                </a:solidFill>
              </a:rPr>
              <a:t>with different perspectives and diverse </a:t>
            </a:r>
            <a:r>
              <a:rPr lang="en-US" dirty="0" smtClean="0">
                <a:solidFill>
                  <a:srgbClr val="7030A0"/>
                </a:solidFill>
              </a:rPr>
              <a:t>ideas</a:t>
            </a:r>
            <a:r>
              <a:rPr lang="en-US" sz="2000" dirty="0" smtClean="0">
                <a:solidFill>
                  <a:srgbClr val="7030A0"/>
                </a:solidFill>
              </a:rPr>
              <a:t>?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Who </a:t>
            </a:r>
            <a:r>
              <a:rPr lang="en-US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are the stakeholders – those affected by my decision? </a:t>
            </a:r>
            <a:r>
              <a:rPr lang="en-US" dirty="0">
                <a:solidFill>
                  <a:srgbClr val="000000"/>
                </a:solidFill>
              </a:rPr>
              <a:t>What are their motivations?  Which are legitimate?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if the roles were reversed? </a:t>
            </a:r>
            <a:r>
              <a:rPr lang="en-US" dirty="0">
                <a:solidFill>
                  <a:srgbClr val="00B050"/>
                </a:solidFill>
              </a:rPr>
              <a:t>How would I feel </a:t>
            </a:r>
            <a:r>
              <a:rPr lang="en-US" dirty="0">
                <a:solidFill>
                  <a:srgbClr val="000000"/>
                </a:solidFill>
              </a:rPr>
              <a:t>if I were in the shoes of one of the stakeholders?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What are the possible consequences of my actions? </a:t>
            </a:r>
            <a:r>
              <a:rPr lang="en-US" dirty="0">
                <a:solidFill>
                  <a:schemeClr val="tx1"/>
                </a:solidFill>
              </a:rPr>
              <a:t>Short term? Long term?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Deadline Dilemma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5714" y="2487168"/>
            <a:ext cx="3788712" cy="37975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You're fighting a deadline… why add yourself to your list of problems???</a:t>
            </a:r>
          </a:p>
          <a:p>
            <a:pPr lvl="1"/>
            <a:r>
              <a:rPr lang="en-US" dirty="0" smtClean="0"/>
              <a:t>Having good writing skills that you know like the back of your hand can help!!!</a:t>
            </a:r>
          </a:p>
          <a:p>
            <a:pPr lvl="2"/>
            <a:r>
              <a:rPr lang="en-US" dirty="0" smtClean="0"/>
              <a:t>Know the basics!</a:t>
            </a:r>
          </a:p>
          <a:p>
            <a:pPr lvl="3"/>
            <a:r>
              <a:rPr lang="en-US" dirty="0" smtClean="0"/>
              <a:t>Spend time in the right places</a:t>
            </a:r>
          </a:p>
          <a:p>
            <a:pPr lvl="2"/>
            <a:r>
              <a:rPr lang="en-US" dirty="0" smtClean="0"/>
              <a:t>Practice makes better… not perfect!</a:t>
            </a:r>
          </a:p>
          <a:p>
            <a:pPr lvl="2"/>
            <a:r>
              <a:rPr lang="en-US" dirty="0" smtClean="0"/>
              <a:t>Now let the story come to you!</a:t>
            </a:r>
          </a:p>
          <a:p>
            <a:pPr lvl="3"/>
            <a:r>
              <a:rPr lang="en-US" dirty="0" smtClean="0"/>
              <a:t>Trust your gut!!!</a:t>
            </a:r>
          </a:p>
          <a:p>
            <a:r>
              <a:rPr lang="en-US" dirty="0"/>
              <a:t>Where to Begin?</a:t>
            </a:r>
          </a:p>
          <a:p>
            <a:pPr lvl="1"/>
            <a:r>
              <a:rPr lang="en-US" dirty="0"/>
              <a:t>Crafting a perfect “LEDE”</a:t>
            </a:r>
          </a:p>
          <a:p>
            <a:pPr lvl="2"/>
            <a:r>
              <a:rPr lang="en-US" dirty="0"/>
              <a:t>Intro sentence used to grab reader</a:t>
            </a:r>
          </a:p>
          <a:p>
            <a:pPr lvl="3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5151" y="2487168"/>
            <a:ext cx="3860219" cy="37975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Taking time to do this will actually save you time… </a:t>
            </a:r>
          </a:p>
          <a:p>
            <a:pPr lvl="1"/>
            <a:r>
              <a:rPr lang="en-US" dirty="0" smtClean="0"/>
              <a:t>HOW?</a:t>
            </a:r>
          </a:p>
          <a:p>
            <a:pPr lvl="2"/>
            <a:r>
              <a:rPr lang="en-US" dirty="0" smtClean="0"/>
              <a:t>Help you organize the rest of the story</a:t>
            </a:r>
          </a:p>
          <a:p>
            <a:pPr lvl="1"/>
            <a:r>
              <a:rPr lang="en-US" dirty="0" smtClean="0"/>
              <a:t>Formula?</a:t>
            </a:r>
          </a:p>
          <a:p>
            <a:pPr lvl="2"/>
            <a:r>
              <a:rPr lang="en-US" dirty="0" smtClean="0"/>
              <a:t>Craft a </a:t>
            </a:r>
            <a:r>
              <a:rPr lang="en-US" dirty="0" err="1" smtClean="0"/>
              <a:t>lede</a:t>
            </a:r>
            <a:r>
              <a:rPr lang="en-US" dirty="0" smtClean="0"/>
              <a:t> that feels good!</a:t>
            </a:r>
          </a:p>
          <a:p>
            <a:pPr lvl="3"/>
            <a:r>
              <a:rPr lang="en-US" dirty="0" smtClean="0"/>
              <a:t>Use your heart and gut more than your head in this case</a:t>
            </a:r>
          </a:p>
          <a:p>
            <a:pPr lvl="2"/>
            <a:r>
              <a:rPr lang="en-US" dirty="0" smtClean="0"/>
              <a:t>How?</a:t>
            </a:r>
          </a:p>
          <a:p>
            <a:pPr lvl="3"/>
            <a:r>
              <a:rPr lang="en-US" dirty="0" smtClean="0"/>
              <a:t>Start a dialogue w/ your audience</a:t>
            </a:r>
          </a:p>
          <a:p>
            <a:pPr lvl="3"/>
            <a:r>
              <a:rPr lang="en-US" dirty="0" smtClean="0"/>
              <a:t>Let that conversation organize the rest of the story!</a:t>
            </a:r>
          </a:p>
        </p:txBody>
      </p:sp>
    </p:spTree>
    <p:extLst>
      <p:ext uri="{BB962C8B-B14F-4D97-AF65-F5344CB8AC3E}">
        <p14:creationId xmlns:p14="http://schemas.microsoft.com/office/powerpoint/2010/main" val="31268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Subject from One Mind to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114" y="2487167"/>
            <a:ext cx="3890312" cy="37830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Role of the Journalist?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Present </a:t>
            </a:r>
            <a:r>
              <a:rPr lang="en-US" b="1" i="1" dirty="0" smtClean="0">
                <a:solidFill>
                  <a:srgbClr val="00B050"/>
                </a:solidFill>
              </a:rPr>
              <a:t>unbiased facts</a:t>
            </a:r>
            <a:r>
              <a:rPr lang="en-US" dirty="0" smtClean="0">
                <a:solidFill>
                  <a:srgbClr val="00B050"/>
                </a:solidFill>
              </a:rPr>
              <a:t>,  descriptions, ideas, quotes to the audience so </a:t>
            </a:r>
            <a:r>
              <a:rPr lang="en-US" b="1" i="1" dirty="0" smtClean="0">
                <a:solidFill>
                  <a:srgbClr val="00B050"/>
                </a:solidFill>
              </a:rPr>
              <a:t>they</a:t>
            </a:r>
            <a:r>
              <a:rPr lang="en-US" dirty="0" smtClean="0">
                <a:solidFill>
                  <a:srgbClr val="00B050"/>
                </a:solidFill>
              </a:rPr>
              <a:t> can make decisions</a:t>
            </a:r>
          </a:p>
          <a:p>
            <a:r>
              <a:rPr lang="en-US" dirty="0" smtClean="0"/>
              <a:t>Needs to reach audience exactly as it would have before you got your hands on it!</a:t>
            </a:r>
          </a:p>
          <a:p>
            <a:pPr lvl="1"/>
            <a:r>
              <a:rPr lang="en-US" dirty="0" smtClean="0"/>
              <a:t>You are a reporter--not a recorder!</a:t>
            </a:r>
          </a:p>
          <a:p>
            <a:pPr lvl="2"/>
            <a:r>
              <a:rPr lang="en-US" dirty="0" smtClean="0"/>
              <a:t>You decide what to include and what not to</a:t>
            </a:r>
          </a:p>
          <a:p>
            <a:pPr lvl="2"/>
            <a:r>
              <a:rPr lang="en-US" dirty="0" smtClean="0"/>
              <a:t>Based on newsworthiness</a:t>
            </a:r>
            <a:r>
              <a:rPr lang="en-US" dirty="0"/>
              <a:t> </a:t>
            </a:r>
            <a:r>
              <a:rPr lang="en-US" dirty="0" smtClean="0"/>
              <a:t>and sway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jour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4" y="2616846"/>
            <a:ext cx="3533081" cy="34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KISS</a:t>
            </a:r>
            <a:r>
              <a:rPr lang="en-US" dirty="0" smtClean="0"/>
              <a:t>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dirty="0"/>
              <a:t>eep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/>
              <a:t>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imple,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tupid!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1" y="2487167"/>
            <a:ext cx="3918277" cy="378300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Keep it simple w/o insulting the reader’s intelligence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Simple not Simplistic!</a:t>
            </a:r>
          </a:p>
          <a:p>
            <a:pPr lvl="2"/>
            <a:r>
              <a:rPr lang="en-US" b="1" i="1" u="sng" dirty="0" smtClean="0">
                <a:solidFill>
                  <a:srgbClr val="0070C0"/>
                </a:solidFill>
              </a:rPr>
              <a:t>Simple</a:t>
            </a:r>
            <a:r>
              <a:rPr lang="en-US" dirty="0" smtClean="0">
                <a:solidFill>
                  <a:srgbClr val="0070C0"/>
                </a:solidFill>
              </a:rPr>
              <a:t>- w/o embellishment</a:t>
            </a:r>
          </a:p>
          <a:p>
            <a:pPr lvl="2"/>
            <a:r>
              <a:rPr lang="en-US" b="1" i="1" u="sng" dirty="0" smtClean="0">
                <a:solidFill>
                  <a:srgbClr val="0070C0"/>
                </a:solidFill>
              </a:rPr>
              <a:t>Simplistic</a:t>
            </a:r>
            <a:r>
              <a:rPr lang="en-US" dirty="0" smtClean="0">
                <a:solidFill>
                  <a:srgbClr val="0070C0"/>
                </a:solidFill>
              </a:rPr>
              <a:t>- tendency to oversimplify; ignoring the complexities</a:t>
            </a:r>
          </a:p>
          <a:p>
            <a:pPr marL="0" indent="0">
              <a:buNone/>
            </a:pPr>
            <a:r>
              <a:rPr lang="en-US" b="1" dirty="0" smtClean="0"/>
              <a:t>“the best journalistic writing can address a complicated subject and convey it to the reader in easily digested components.”</a:t>
            </a:r>
            <a:endParaRPr lang="en-US" b="1" dirty="0"/>
          </a:p>
        </p:txBody>
      </p:sp>
      <p:pic>
        <p:nvPicPr>
          <p:cNvPr id="2050" name="Picture 2" descr="Image result for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5" y="2598057"/>
            <a:ext cx="3523318" cy="33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Jargon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543" y="2323955"/>
            <a:ext cx="4093609" cy="4412342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i="1" u="sng" dirty="0" smtClean="0">
                <a:solidFill>
                  <a:srgbClr val="7030A0"/>
                </a:solidFill>
              </a:rPr>
              <a:t>Jargon</a:t>
            </a:r>
            <a:r>
              <a:rPr lang="en-US" sz="2900" dirty="0" smtClean="0">
                <a:solidFill>
                  <a:srgbClr val="7030A0"/>
                </a:solidFill>
              </a:rPr>
              <a:t>- terminology specific to a particular audience</a:t>
            </a:r>
          </a:p>
          <a:p>
            <a:pPr lvl="1"/>
            <a:r>
              <a:rPr lang="en-US" sz="2900" dirty="0" smtClean="0">
                <a:solidFill>
                  <a:srgbClr val="7030A0"/>
                </a:solidFill>
              </a:rPr>
              <a:t>Limits the audience who can truly benefit from your writing</a:t>
            </a:r>
          </a:p>
          <a:p>
            <a:pPr lvl="1"/>
            <a:r>
              <a:rPr lang="en-US" sz="2900" dirty="0" smtClean="0"/>
              <a:t>Not all bad though…</a:t>
            </a:r>
          </a:p>
          <a:p>
            <a:pPr lvl="2"/>
            <a:r>
              <a:rPr lang="en-US" sz="2900" dirty="0" smtClean="0"/>
              <a:t>Provides special meaning to appropriate audience</a:t>
            </a:r>
          </a:p>
          <a:p>
            <a:pPr lvl="2"/>
            <a:r>
              <a:rPr lang="en-US" sz="2900" dirty="0" smtClean="0"/>
              <a:t>Know who you are trying to reach with your article!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7006" y="186788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3074" name="Picture 2" descr="Image result for jar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9" y="2818996"/>
            <a:ext cx="3650343" cy="30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Becomes </a:t>
            </a:r>
            <a:r>
              <a:rPr lang="en-US" dirty="0"/>
              <a:t>a problem when used for a general </a:t>
            </a:r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article seem unclear and confusing at best, and pompous at worst!</a:t>
            </a:r>
          </a:p>
          <a:p>
            <a:r>
              <a:rPr lang="en-US" dirty="0" smtClean="0"/>
              <a:t>Overall, be aware of it and avoid using it in professional/formal writing!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dirty="0" smtClean="0"/>
              <a:t>Angers </a:t>
            </a:r>
            <a:r>
              <a:rPr lang="en-US" dirty="0"/>
              <a:t>audience!</a:t>
            </a:r>
          </a:p>
          <a:p>
            <a:pPr lvl="3"/>
            <a:r>
              <a:rPr lang="en-US" dirty="0" smtClean="0"/>
              <a:t>“You </a:t>
            </a:r>
            <a:r>
              <a:rPr lang="en-US" dirty="0"/>
              <a:t>think I’m impressed</a:t>
            </a:r>
            <a:r>
              <a:rPr lang="en-US" dirty="0" smtClean="0"/>
              <a:t>?”</a:t>
            </a:r>
            <a:endParaRPr lang="en-US" dirty="0"/>
          </a:p>
          <a:p>
            <a:pPr lvl="3"/>
            <a:r>
              <a:rPr lang="en-US" dirty="0" smtClean="0"/>
              <a:t>“I’m </a:t>
            </a:r>
            <a:r>
              <a:rPr lang="en-US" dirty="0"/>
              <a:t>too lazy to find language to reach audience</a:t>
            </a:r>
            <a:r>
              <a:rPr lang="en-US" dirty="0" smtClean="0"/>
              <a:t>…”</a:t>
            </a:r>
            <a:endParaRPr lang="en-US" dirty="0"/>
          </a:p>
          <a:p>
            <a:pPr lvl="3"/>
            <a:r>
              <a:rPr lang="en-US" dirty="0" smtClean="0"/>
              <a:t>“I </a:t>
            </a:r>
            <a:r>
              <a:rPr lang="en-US" dirty="0"/>
              <a:t>don’t know what I’m writing about, but I can fool you to think I do</a:t>
            </a:r>
            <a:r>
              <a:rPr lang="en-US" dirty="0" smtClean="0"/>
              <a:t>!”</a:t>
            </a:r>
            <a:endParaRPr lang="en-US" dirty="0"/>
          </a:p>
          <a:p>
            <a:pPr lvl="3"/>
            <a:r>
              <a:rPr lang="en-US" dirty="0" smtClean="0"/>
              <a:t>“I’m </a:t>
            </a:r>
            <a:r>
              <a:rPr lang="en-US" dirty="0"/>
              <a:t>trying to trick or conn you</a:t>
            </a:r>
            <a:r>
              <a:rPr lang="en-US" dirty="0" smtClean="0"/>
              <a:t>!”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jar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6" y="413148"/>
            <a:ext cx="2337415" cy="19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Blessings of a Well-Crafted “</a:t>
            </a:r>
            <a:r>
              <a:rPr lang="en-US" b="1" i="1" dirty="0" smtClean="0"/>
              <a:t>LEDE 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1" y="2380343"/>
            <a:ext cx="3918277" cy="3904343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Purpose</a:t>
            </a: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>
                <a:solidFill>
                  <a:srgbClr val="7030A0"/>
                </a:solidFill>
              </a:rPr>
              <a:t>sets up the </a:t>
            </a:r>
            <a:r>
              <a:rPr lang="en-US" dirty="0" smtClean="0">
                <a:solidFill>
                  <a:srgbClr val="7030A0"/>
                </a:solidFill>
              </a:rPr>
              <a:t>story; getting the audience’s attention!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tells </a:t>
            </a:r>
            <a:r>
              <a:rPr lang="en-US" dirty="0">
                <a:solidFill>
                  <a:srgbClr val="FF0000"/>
                </a:solidFill>
              </a:rPr>
              <a:t>reader what the story will cover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summarizes the story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entices the reader to continue to read</a:t>
            </a:r>
          </a:p>
          <a:p>
            <a:pPr marL="457200" lvl="1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mage result for lede in jour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" y="2903764"/>
            <a:ext cx="3810000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“LEDE”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429" y="2433902"/>
            <a:ext cx="2800330" cy="3447288"/>
          </a:xfrm>
        </p:spPr>
        <p:txBody>
          <a:bodyPr>
            <a:normAutofit fontScale="55000" lnSpcReduction="20000"/>
          </a:bodyPr>
          <a:lstStyle/>
          <a:p>
            <a:r>
              <a:rPr lang="en-US" b="1" i="1" u="sng" dirty="0" smtClean="0"/>
              <a:t>What </a:t>
            </a:r>
            <a:r>
              <a:rPr lang="en-US" b="1" i="1" u="sng" dirty="0"/>
              <a:t>to Include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Lead with what is newsworthy</a:t>
            </a:r>
          </a:p>
          <a:p>
            <a:pPr lvl="1"/>
            <a:r>
              <a:rPr lang="en-US" dirty="0"/>
              <a:t>Lead with what is dramatic and / or captivating</a:t>
            </a:r>
          </a:p>
          <a:p>
            <a:pPr lvl="1"/>
            <a:r>
              <a:rPr lang="en-US" dirty="0"/>
              <a:t>Inform the reader</a:t>
            </a:r>
          </a:p>
          <a:p>
            <a:pPr lvl="1"/>
            <a:r>
              <a:rPr lang="en-US" dirty="0"/>
              <a:t>Tease, </a:t>
            </a:r>
            <a:r>
              <a:rPr lang="en-US" dirty="0" smtClean="0"/>
              <a:t>anger</a:t>
            </a:r>
            <a:r>
              <a:rPr lang="en-US" dirty="0"/>
              <a:t>, </a:t>
            </a:r>
            <a:r>
              <a:rPr lang="en-US" dirty="0" smtClean="0"/>
              <a:t>challenge, intrigue, </a:t>
            </a:r>
            <a:r>
              <a:rPr lang="en-US" dirty="0"/>
              <a:t>or </a:t>
            </a:r>
            <a:r>
              <a:rPr lang="en-US" dirty="0" smtClean="0"/>
              <a:t>prepare </a:t>
            </a:r>
            <a:r>
              <a:rPr lang="en-US" dirty="0"/>
              <a:t>reader with what is next</a:t>
            </a:r>
          </a:p>
          <a:p>
            <a:r>
              <a:rPr lang="en-US" dirty="0"/>
              <a:t>Readers are picky; </a:t>
            </a:r>
            <a:r>
              <a:rPr lang="en-US" dirty="0" smtClean="0"/>
              <a:t>if </a:t>
            </a:r>
            <a:r>
              <a:rPr lang="en-US" dirty="0"/>
              <a:t>you bore them, they </a:t>
            </a:r>
            <a:r>
              <a:rPr lang="en-US" dirty="0" smtClean="0"/>
              <a:t>will retaliate and refuse </a:t>
            </a:r>
            <a:r>
              <a:rPr lang="en-US" dirty="0"/>
              <a:t>to read the rest of what you’ve written!</a:t>
            </a:r>
          </a:p>
          <a:p>
            <a:r>
              <a:rPr lang="en-US" dirty="0"/>
              <a:t>This is the part you have to take your time… it pays off in the end!!!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8394" y="2433902"/>
            <a:ext cx="1933201" cy="34472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The 5 </a:t>
            </a:r>
            <a:r>
              <a:rPr lang="en-US" sz="4800" dirty="0" err="1" smtClean="0">
                <a:solidFill>
                  <a:srgbClr val="0070C0"/>
                </a:solidFill>
              </a:rPr>
              <a:t>Ws</a:t>
            </a:r>
            <a:r>
              <a:rPr lang="en-US" sz="4800" dirty="0">
                <a:solidFill>
                  <a:srgbClr val="0070C0"/>
                </a:solidFill>
              </a:rPr>
              <a:t>:</a:t>
            </a:r>
            <a:endParaRPr lang="en-US" sz="4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WHO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WHAT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WHERE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WHEN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WHY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HOW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91595" y="3197381"/>
            <a:ext cx="1933201" cy="1587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Hook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170817" y="3197381"/>
            <a:ext cx="1441556" cy="849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80817" y="3265444"/>
            <a:ext cx="979917" cy="921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=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770775" y="3222475"/>
            <a:ext cx="1802167" cy="1587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B050"/>
                </a:solidFill>
              </a:rPr>
              <a:t>LEDE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Style Trap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7"/>
            <a:ext cx="3903762" cy="37830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writers look for a “Style”</a:t>
            </a:r>
          </a:p>
          <a:p>
            <a:pPr lvl="1"/>
            <a:r>
              <a:rPr lang="en-US" dirty="0" smtClean="0"/>
              <a:t>Spend all their time looking, or…</a:t>
            </a:r>
          </a:p>
          <a:p>
            <a:pPr lvl="1"/>
            <a:r>
              <a:rPr lang="en-US" dirty="0" smtClean="0"/>
              <a:t>Trying to force it</a:t>
            </a:r>
          </a:p>
          <a:p>
            <a:pPr lvl="1"/>
            <a:r>
              <a:rPr lang="en-US" dirty="0" smtClean="0"/>
              <a:t>Crafting a style that is theirs</a:t>
            </a:r>
          </a:p>
          <a:p>
            <a:r>
              <a:rPr lang="en-US" dirty="0" smtClean="0"/>
              <a:t>Don’t worry about this!!!</a:t>
            </a:r>
          </a:p>
          <a:p>
            <a:r>
              <a:rPr lang="en-US" dirty="0" smtClean="0"/>
              <a:t>Good journalists concentrate on writing simply, honestly, and directly to the reader.</a:t>
            </a:r>
          </a:p>
          <a:p>
            <a:pPr lvl="1"/>
            <a:r>
              <a:rPr lang="en-US" dirty="0" smtClean="0"/>
              <a:t>Your “Style” will develop on its own, organically.</a:t>
            </a:r>
            <a:endParaRPr lang="en-US" dirty="0"/>
          </a:p>
        </p:txBody>
      </p:sp>
      <p:pic>
        <p:nvPicPr>
          <p:cNvPr id="5122" name="Picture 2" descr="https://encrypted-tbn3.gstatic.com/images?q=tbn:ANd9GcSpJHL9Q03nT3mFQLRNiVg8VmZ5U40JE0QejVpWKRlmKi7fgZvxCqwd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0" y="3062514"/>
            <a:ext cx="3368506" cy="2283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1388</TotalTime>
  <Words>1099</Words>
  <Application>Microsoft Office PowerPoint</Application>
  <PresentationFormat>On-screen Show (4:3)</PresentationFormat>
  <Paragraphs>156</Paragraphs>
  <Slides>17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1.4 “Why and How Good Writing Counts”</vt:lpstr>
      <vt:lpstr>The Deadline Dilemma</vt:lpstr>
      <vt:lpstr>Getting the Subject from One Mind to Another</vt:lpstr>
      <vt:lpstr>KISS: Keep It Simple, Stupid! </vt:lpstr>
      <vt:lpstr>The Jargon Trap</vt:lpstr>
      <vt:lpstr>Jargon!</vt:lpstr>
      <vt:lpstr>The Blessings of a Well-Crafted “LEDE ”</vt:lpstr>
      <vt:lpstr>The “LEDE”</vt:lpstr>
      <vt:lpstr>The Style Trap</vt:lpstr>
      <vt:lpstr>the “Time-Saving, On-Deadline Formula”</vt:lpstr>
      <vt:lpstr>Basic Guidelines for Developing Writing Skills</vt:lpstr>
      <vt:lpstr>Bigger Does Not Always Mean Better</vt:lpstr>
      <vt:lpstr>Bigger Does Not Always Mean Better</vt:lpstr>
      <vt:lpstr>Ethics in Journalism</vt:lpstr>
      <vt:lpstr>3 Keys to Teaching Journalistic Ethics</vt:lpstr>
      <vt:lpstr>Questions to ask yourself before publishing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Introduction &amp; Organization</dc:title>
  <dc:creator>Wazaney, Kristopher J.</dc:creator>
  <cp:lastModifiedBy>Bernard, Hillary D.</cp:lastModifiedBy>
  <cp:revision>39</cp:revision>
  <dcterms:created xsi:type="dcterms:W3CDTF">2016-09-06T14:10:20Z</dcterms:created>
  <dcterms:modified xsi:type="dcterms:W3CDTF">2018-09-05T20:50:51Z</dcterms:modified>
</cp:coreProperties>
</file>