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58" r:id="rId7"/>
    <p:sldId id="262" r:id="rId8"/>
    <p:sldId id="263" r:id="rId9"/>
    <p:sldId id="264" r:id="rId10"/>
    <p:sldId id="265" r:id="rId11"/>
    <p:sldId id="266" r:id="rId12"/>
    <p:sldId id="267" r:id="rId13"/>
    <p:sldId id="268" r:id="rId14"/>
    <p:sldId id="269" r:id="rId15"/>
    <p:sldId id="271" r:id="rId16"/>
    <p:sldId id="270" r:id="rId17"/>
    <p:sldId id="275" r:id="rId18"/>
    <p:sldId id="272" r:id="rId19"/>
    <p:sldId id="273" r:id="rId20"/>
    <p:sldId id="276" r:id="rId21"/>
    <p:sldId id="278" r:id="rId22"/>
    <p:sldId id="279" r:id="rId23"/>
    <p:sldId id="280" r:id="rId24"/>
    <p:sldId id="277" r:id="rId25"/>
    <p:sldId id="274"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120" y="6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879E9D-74A4-4089-AE61-73826C4521F1}" type="datetimeFigureOut">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7B3124-5BF2-4C40-8B6B-434BF6FD83E6}" type="slidenum">
              <a:rPr lang="en-US" smtClean="0"/>
              <a:t>‹#›</a:t>
            </a:fld>
            <a:endParaRPr lang="en-US"/>
          </a:p>
        </p:txBody>
      </p:sp>
    </p:spTree>
    <p:extLst>
      <p:ext uri="{BB962C8B-B14F-4D97-AF65-F5344CB8AC3E}">
        <p14:creationId xmlns:p14="http://schemas.microsoft.com/office/powerpoint/2010/main" val="624047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879E9D-74A4-4089-AE61-73826C4521F1}" type="datetimeFigureOut">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7B3124-5BF2-4C40-8B6B-434BF6FD83E6}" type="slidenum">
              <a:rPr lang="en-US" smtClean="0"/>
              <a:t>‹#›</a:t>
            </a:fld>
            <a:endParaRPr lang="en-US"/>
          </a:p>
        </p:txBody>
      </p:sp>
    </p:spTree>
    <p:extLst>
      <p:ext uri="{BB962C8B-B14F-4D97-AF65-F5344CB8AC3E}">
        <p14:creationId xmlns:p14="http://schemas.microsoft.com/office/powerpoint/2010/main" val="2255088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879E9D-74A4-4089-AE61-73826C4521F1}" type="datetimeFigureOut">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7B3124-5BF2-4C40-8B6B-434BF6FD83E6}" type="slidenum">
              <a:rPr lang="en-US" smtClean="0"/>
              <a:t>‹#›</a:t>
            </a:fld>
            <a:endParaRPr lang="en-US"/>
          </a:p>
        </p:txBody>
      </p:sp>
    </p:spTree>
    <p:extLst>
      <p:ext uri="{BB962C8B-B14F-4D97-AF65-F5344CB8AC3E}">
        <p14:creationId xmlns:p14="http://schemas.microsoft.com/office/powerpoint/2010/main" val="2204741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879E9D-74A4-4089-AE61-73826C4521F1}" type="datetimeFigureOut">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7B3124-5BF2-4C40-8B6B-434BF6FD83E6}" type="slidenum">
              <a:rPr lang="en-US" smtClean="0"/>
              <a:t>‹#›</a:t>
            </a:fld>
            <a:endParaRPr lang="en-US"/>
          </a:p>
        </p:txBody>
      </p:sp>
    </p:spTree>
    <p:extLst>
      <p:ext uri="{BB962C8B-B14F-4D97-AF65-F5344CB8AC3E}">
        <p14:creationId xmlns:p14="http://schemas.microsoft.com/office/powerpoint/2010/main" val="2183530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879E9D-74A4-4089-AE61-73826C4521F1}" type="datetimeFigureOut">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7B3124-5BF2-4C40-8B6B-434BF6FD83E6}" type="slidenum">
              <a:rPr lang="en-US" smtClean="0"/>
              <a:t>‹#›</a:t>
            </a:fld>
            <a:endParaRPr lang="en-US"/>
          </a:p>
        </p:txBody>
      </p:sp>
    </p:spTree>
    <p:extLst>
      <p:ext uri="{BB962C8B-B14F-4D97-AF65-F5344CB8AC3E}">
        <p14:creationId xmlns:p14="http://schemas.microsoft.com/office/powerpoint/2010/main" val="2519412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879E9D-74A4-4089-AE61-73826C4521F1}" type="datetimeFigureOut">
              <a:rPr lang="en-US" smtClean="0"/>
              <a:t>10/30/2017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7B3124-5BF2-4C40-8B6B-434BF6FD83E6}" type="slidenum">
              <a:rPr lang="en-US" smtClean="0"/>
              <a:t>‹#›</a:t>
            </a:fld>
            <a:endParaRPr lang="en-US"/>
          </a:p>
        </p:txBody>
      </p:sp>
    </p:spTree>
    <p:extLst>
      <p:ext uri="{BB962C8B-B14F-4D97-AF65-F5344CB8AC3E}">
        <p14:creationId xmlns:p14="http://schemas.microsoft.com/office/powerpoint/2010/main" val="4091215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879E9D-74A4-4089-AE61-73826C4521F1}" type="datetimeFigureOut">
              <a:rPr lang="en-US" smtClean="0"/>
              <a:t>10/30/2017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7B3124-5BF2-4C40-8B6B-434BF6FD83E6}" type="slidenum">
              <a:rPr lang="en-US" smtClean="0"/>
              <a:t>‹#›</a:t>
            </a:fld>
            <a:endParaRPr lang="en-US"/>
          </a:p>
        </p:txBody>
      </p:sp>
    </p:spTree>
    <p:extLst>
      <p:ext uri="{BB962C8B-B14F-4D97-AF65-F5344CB8AC3E}">
        <p14:creationId xmlns:p14="http://schemas.microsoft.com/office/powerpoint/2010/main" val="2150686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879E9D-74A4-4089-AE61-73826C4521F1}" type="datetimeFigureOut">
              <a:rPr lang="en-US" smtClean="0"/>
              <a:t>10/30/2017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7B3124-5BF2-4C40-8B6B-434BF6FD83E6}" type="slidenum">
              <a:rPr lang="en-US" smtClean="0"/>
              <a:t>‹#›</a:t>
            </a:fld>
            <a:endParaRPr lang="en-US"/>
          </a:p>
        </p:txBody>
      </p:sp>
    </p:spTree>
    <p:extLst>
      <p:ext uri="{BB962C8B-B14F-4D97-AF65-F5344CB8AC3E}">
        <p14:creationId xmlns:p14="http://schemas.microsoft.com/office/powerpoint/2010/main" val="1490011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79E9D-74A4-4089-AE61-73826C4521F1}" type="datetimeFigureOut">
              <a:rPr lang="en-US" smtClean="0"/>
              <a:t>10/30/2017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7B3124-5BF2-4C40-8B6B-434BF6FD83E6}" type="slidenum">
              <a:rPr lang="en-US" smtClean="0"/>
              <a:t>‹#›</a:t>
            </a:fld>
            <a:endParaRPr lang="en-US"/>
          </a:p>
        </p:txBody>
      </p:sp>
    </p:spTree>
    <p:extLst>
      <p:ext uri="{BB962C8B-B14F-4D97-AF65-F5344CB8AC3E}">
        <p14:creationId xmlns:p14="http://schemas.microsoft.com/office/powerpoint/2010/main" val="1359522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79E9D-74A4-4089-AE61-73826C4521F1}" type="datetimeFigureOut">
              <a:rPr lang="en-US" smtClean="0"/>
              <a:t>10/30/2017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7B3124-5BF2-4C40-8B6B-434BF6FD83E6}" type="slidenum">
              <a:rPr lang="en-US" smtClean="0"/>
              <a:t>‹#›</a:t>
            </a:fld>
            <a:endParaRPr lang="en-US"/>
          </a:p>
        </p:txBody>
      </p:sp>
    </p:spTree>
    <p:extLst>
      <p:ext uri="{BB962C8B-B14F-4D97-AF65-F5344CB8AC3E}">
        <p14:creationId xmlns:p14="http://schemas.microsoft.com/office/powerpoint/2010/main" val="2777915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79E9D-74A4-4089-AE61-73826C4521F1}" type="datetimeFigureOut">
              <a:rPr lang="en-US" smtClean="0"/>
              <a:t>10/30/2017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7B3124-5BF2-4C40-8B6B-434BF6FD83E6}" type="slidenum">
              <a:rPr lang="en-US" smtClean="0"/>
              <a:t>‹#›</a:t>
            </a:fld>
            <a:endParaRPr lang="en-US"/>
          </a:p>
        </p:txBody>
      </p:sp>
    </p:spTree>
    <p:extLst>
      <p:ext uri="{BB962C8B-B14F-4D97-AF65-F5344CB8AC3E}">
        <p14:creationId xmlns:p14="http://schemas.microsoft.com/office/powerpoint/2010/main" val="621068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879E9D-74A4-4089-AE61-73826C4521F1}" type="datetimeFigureOut">
              <a:rPr lang="en-US" smtClean="0"/>
              <a:t>10/30/2017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7B3124-5BF2-4C40-8B6B-434BF6FD83E6}" type="slidenum">
              <a:rPr lang="en-US" smtClean="0"/>
              <a:t>‹#›</a:t>
            </a:fld>
            <a:endParaRPr lang="en-US"/>
          </a:p>
        </p:txBody>
      </p:sp>
    </p:spTree>
    <p:extLst>
      <p:ext uri="{BB962C8B-B14F-4D97-AF65-F5344CB8AC3E}">
        <p14:creationId xmlns:p14="http://schemas.microsoft.com/office/powerpoint/2010/main" val="2390176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mrsbernardmadethisupsodonttrytofindit.co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mrsbernardmadethisupsodonttrytofindit.co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mrsbernardmadethisupsodonttrytofindit.co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1438"/>
            <a:ext cx="9144000" cy="1684791"/>
          </a:xfrm>
        </p:spPr>
        <p:txBody>
          <a:bodyPr/>
          <a:lstStyle/>
          <a:p>
            <a:r>
              <a:rPr lang="en-US" dirty="0" smtClean="0"/>
              <a:t>Unit 6: Crafting Excellence</a:t>
            </a:r>
            <a:endParaRPr lang="en-US" dirty="0"/>
          </a:p>
        </p:txBody>
      </p:sp>
      <p:sp>
        <p:nvSpPr>
          <p:cNvPr id="3" name="Subtitle 2"/>
          <p:cNvSpPr>
            <a:spLocks noGrp="1"/>
          </p:cNvSpPr>
          <p:nvPr>
            <p:ph type="subTitle" idx="1"/>
          </p:nvPr>
        </p:nvSpPr>
        <p:spPr>
          <a:xfrm>
            <a:off x="1524000" y="1756229"/>
            <a:ext cx="9144000" cy="1655762"/>
          </a:xfrm>
        </p:spPr>
        <p:txBody>
          <a:bodyPr/>
          <a:lstStyle/>
          <a:p>
            <a:r>
              <a:rPr lang="en-US" dirty="0" smtClean="0"/>
              <a:t>6-1: Editing for </a:t>
            </a:r>
            <a:r>
              <a:rPr lang="en-US" dirty="0" smtClean="0"/>
              <a:t>Content—copy down what is </a:t>
            </a:r>
            <a:r>
              <a:rPr lang="en-US" u="sng" dirty="0" smtClean="0"/>
              <a:t>underlined</a:t>
            </a:r>
            <a:endParaRPr lang="en-US" dirty="0"/>
          </a:p>
        </p:txBody>
      </p:sp>
      <p:pic>
        <p:nvPicPr>
          <p:cNvPr id="4" name="Picture 3"/>
          <p:cNvPicPr>
            <a:picLocks noChangeAspect="1"/>
          </p:cNvPicPr>
          <p:nvPr/>
        </p:nvPicPr>
        <p:blipFill>
          <a:blip r:embed="rId2"/>
          <a:stretch>
            <a:fillRect/>
          </a:stretch>
        </p:blipFill>
        <p:spPr>
          <a:xfrm>
            <a:off x="4737099" y="2989943"/>
            <a:ext cx="2842381" cy="3410857"/>
          </a:xfrm>
          <a:prstGeom prst="rect">
            <a:avLst/>
          </a:prstGeom>
        </p:spPr>
      </p:pic>
    </p:spTree>
    <p:extLst>
      <p:ext uri="{BB962C8B-B14F-4D97-AF65-F5344CB8AC3E}">
        <p14:creationId xmlns:p14="http://schemas.microsoft.com/office/powerpoint/2010/main" val="4270870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the following quietly to yourself:</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	</a:t>
            </a:r>
            <a:r>
              <a:rPr lang="en-US" dirty="0" smtClean="0"/>
              <a:t>“I didn’t think being a student could be so cool,” said one of Hillary </a:t>
            </a:r>
            <a:r>
              <a:rPr lang="en-US" dirty="0" smtClean="0"/>
              <a:t>Bernard</a:t>
            </a:r>
            <a:r>
              <a:rPr lang="en-US" dirty="0" smtClean="0"/>
              <a:t>’s </a:t>
            </a:r>
            <a:r>
              <a:rPr lang="en-US" dirty="0" smtClean="0"/>
              <a:t>students while abroad the London Eye—the second tallest </a:t>
            </a:r>
            <a:r>
              <a:rPr lang="en-US" dirty="0" err="1" smtClean="0"/>
              <a:t>ferris</a:t>
            </a:r>
            <a:r>
              <a:rPr lang="en-US" dirty="0" smtClean="0"/>
              <a:t> wheel in the world. In July of 2016, </a:t>
            </a:r>
            <a:r>
              <a:rPr lang="en-US" dirty="0" smtClean="0"/>
              <a:t>Bernard traveled </a:t>
            </a:r>
            <a:r>
              <a:rPr lang="en-US" dirty="0" smtClean="0"/>
              <a:t>to Dublin, Ireland and London, England with forty-seven other students and adults for 9 days. </a:t>
            </a:r>
          </a:p>
          <a:p>
            <a:pPr marL="0" indent="0">
              <a:buNone/>
            </a:pPr>
            <a:r>
              <a:rPr lang="en-US" dirty="0"/>
              <a:t>	</a:t>
            </a:r>
            <a:r>
              <a:rPr lang="en-US" dirty="0" smtClean="0"/>
              <a:t>The students had a lot of fun. Traveling on the airplane lasted several hours, and everyone was instructed to sleep on the long plane ride over. For thirty-seven 8</a:t>
            </a:r>
            <a:r>
              <a:rPr lang="en-US" baseline="30000" dirty="0" smtClean="0"/>
              <a:t>th</a:t>
            </a:r>
            <a:r>
              <a:rPr lang="en-US" dirty="0" smtClean="0"/>
              <a:t> and 9</a:t>
            </a:r>
            <a:r>
              <a:rPr lang="en-US" baseline="30000" dirty="0" smtClean="0"/>
              <a:t>th</a:t>
            </a:r>
            <a:r>
              <a:rPr lang="en-US" dirty="0" smtClean="0"/>
              <a:t> graders, it was the adventure of a lifetime to travel internationally with so many of their peers. With 2 days being reserved for travel, the group spend 3 days in Dublin, 1 in Wales, and 3 in London.”</a:t>
            </a:r>
          </a:p>
        </p:txBody>
      </p:sp>
    </p:spTree>
    <p:extLst>
      <p:ext uri="{BB962C8B-B14F-4D97-AF65-F5344CB8AC3E}">
        <p14:creationId xmlns:p14="http://schemas.microsoft.com/office/powerpoint/2010/main" val="1299369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wrong? </a:t>
            </a:r>
            <a:br>
              <a:rPr lang="en-US" dirty="0" smtClean="0"/>
            </a:br>
            <a:r>
              <a:rPr lang="en-US" i="1" dirty="0" smtClean="0"/>
              <a:t>Think content—not grammar</a:t>
            </a:r>
            <a:endParaRPr lang="en-US" i="1" dirty="0"/>
          </a:p>
        </p:txBody>
      </p:sp>
      <p:sp>
        <p:nvSpPr>
          <p:cNvPr id="3" name="Content Placeholder 2"/>
          <p:cNvSpPr>
            <a:spLocks noGrp="1"/>
          </p:cNvSpPr>
          <p:nvPr>
            <p:ph idx="1"/>
          </p:nvPr>
        </p:nvSpPr>
        <p:spPr/>
        <p:txBody>
          <a:bodyPr>
            <a:normAutofit lnSpcReduction="10000"/>
          </a:bodyPr>
          <a:lstStyle/>
          <a:p>
            <a:pPr marL="0" indent="0">
              <a:buNone/>
            </a:pPr>
            <a:r>
              <a:rPr lang="en-US" dirty="0" smtClean="0"/>
              <a:t>	“I didn’t think being a student could be so cool,” said one of Hillary </a:t>
            </a:r>
            <a:r>
              <a:rPr lang="en-US" dirty="0" smtClean="0"/>
              <a:t>Bernard’s </a:t>
            </a:r>
            <a:r>
              <a:rPr lang="en-US" dirty="0" smtClean="0"/>
              <a:t>students while abroad the London Eye—the second tallest </a:t>
            </a:r>
            <a:r>
              <a:rPr lang="en-US" dirty="0" err="1" smtClean="0"/>
              <a:t>ferris</a:t>
            </a:r>
            <a:r>
              <a:rPr lang="en-US" dirty="0" smtClean="0"/>
              <a:t> wheel in the world. In July of 2016, </a:t>
            </a:r>
            <a:r>
              <a:rPr lang="en-US" dirty="0" smtClean="0"/>
              <a:t>Bernard traveled </a:t>
            </a:r>
            <a:r>
              <a:rPr lang="en-US" dirty="0" smtClean="0"/>
              <a:t>to Dublin, Ireland and London, England with forty-seven other students and adults for 9 days. </a:t>
            </a:r>
          </a:p>
          <a:p>
            <a:pPr marL="0" indent="0">
              <a:buNone/>
            </a:pPr>
            <a:r>
              <a:rPr lang="en-US" dirty="0" smtClean="0"/>
              <a:t>	</a:t>
            </a:r>
            <a:r>
              <a:rPr lang="en-US" dirty="0" smtClean="0">
                <a:solidFill>
                  <a:srgbClr val="FF0000"/>
                </a:solidFill>
              </a:rPr>
              <a:t>The students had a lot of fun. </a:t>
            </a:r>
            <a:r>
              <a:rPr lang="en-US" dirty="0" smtClean="0"/>
              <a:t>Traveling on the airplane lasted several hours, and everyone was instructed to sleep on the long plane ride over. For thirty-seven 8</a:t>
            </a:r>
            <a:r>
              <a:rPr lang="en-US" baseline="30000" dirty="0" smtClean="0"/>
              <a:t>th</a:t>
            </a:r>
            <a:r>
              <a:rPr lang="en-US" dirty="0" smtClean="0"/>
              <a:t> and 9</a:t>
            </a:r>
            <a:r>
              <a:rPr lang="en-US" baseline="30000" dirty="0" smtClean="0"/>
              <a:t>th</a:t>
            </a:r>
            <a:r>
              <a:rPr lang="en-US" dirty="0" smtClean="0"/>
              <a:t> graders, it was the adventure of a lifetime to travel internationally with so many of their peers. With 2 days being reserved for travel, the group spend 3 days in Dublin, 1 in Wales, and 3 in London.”</a:t>
            </a:r>
          </a:p>
          <a:p>
            <a:endParaRPr lang="en-US" dirty="0"/>
          </a:p>
        </p:txBody>
      </p:sp>
      <p:sp>
        <p:nvSpPr>
          <p:cNvPr id="4" name="TextBox 3"/>
          <p:cNvSpPr txBox="1"/>
          <p:nvPr/>
        </p:nvSpPr>
        <p:spPr>
          <a:xfrm>
            <a:off x="7590971" y="150743"/>
            <a:ext cx="3410857" cy="1754326"/>
          </a:xfrm>
          <a:prstGeom prst="rect">
            <a:avLst/>
          </a:prstGeom>
          <a:noFill/>
        </p:spPr>
        <p:txBody>
          <a:bodyPr wrap="square" rtlCol="0">
            <a:spAutoFit/>
          </a:bodyPr>
          <a:lstStyle/>
          <a:p>
            <a:r>
              <a:rPr lang="en-US" dirty="0" smtClean="0">
                <a:solidFill>
                  <a:srgbClr val="FF0000"/>
                </a:solidFill>
              </a:rPr>
              <a:t>This is redundant—</a:t>
            </a:r>
            <a:r>
              <a:rPr lang="en-US" dirty="0" smtClean="0"/>
              <a:t>the</a:t>
            </a:r>
            <a:r>
              <a:rPr lang="en-US" dirty="0" smtClean="0">
                <a:solidFill>
                  <a:srgbClr val="FF0000"/>
                </a:solidFill>
              </a:rPr>
              <a:t> </a:t>
            </a:r>
            <a:r>
              <a:rPr lang="en-US" dirty="0" smtClean="0"/>
              <a:t>author </a:t>
            </a:r>
            <a:r>
              <a:rPr lang="en-US" i="1" dirty="0" smtClean="0"/>
              <a:t>shows</a:t>
            </a:r>
            <a:r>
              <a:rPr lang="en-US" dirty="0"/>
              <a:t> </a:t>
            </a:r>
            <a:r>
              <a:rPr lang="en-US" dirty="0" smtClean="0"/>
              <a:t>us this when it states” “For thirty-seven 8</a:t>
            </a:r>
            <a:r>
              <a:rPr lang="en-US" baseline="30000" dirty="0" smtClean="0"/>
              <a:t>th</a:t>
            </a:r>
            <a:r>
              <a:rPr lang="en-US" dirty="0" smtClean="0"/>
              <a:t> and 9</a:t>
            </a:r>
            <a:r>
              <a:rPr lang="en-US" baseline="30000" dirty="0" smtClean="0"/>
              <a:t>th</a:t>
            </a:r>
            <a:r>
              <a:rPr lang="en-US" dirty="0" smtClean="0"/>
              <a:t> graders, it was the adventure of a lifetime to travel internationally with so many of their peers.”</a:t>
            </a:r>
            <a:endParaRPr lang="en-US" dirty="0"/>
          </a:p>
        </p:txBody>
      </p:sp>
    </p:spTree>
    <p:extLst>
      <p:ext uri="{BB962C8B-B14F-4D97-AF65-F5344CB8AC3E}">
        <p14:creationId xmlns:p14="http://schemas.microsoft.com/office/powerpoint/2010/main" val="3627596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else?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	“I didn’t think being a student could be so cool,” said one of Hillary </a:t>
            </a:r>
            <a:r>
              <a:rPr lang="en-US" dirty="0" smtClean="0"/>
              <a:t>Bernard’s </a:t>
            </a:r>
            <a:r>
              <a:rPr lang="en-US" dirty="0" smtClean="0"/>
              <a:t>students while abroad the London Eye—the second tallest </a:t>
            </a:r>
            <a:r>
              <a:rPr lang="en-US" dirty="0" err="1" smtClean="0"/>
              <a:t>ferris</a:t>
            </a:r>
            <a:r>
              <a:rPr lang="en-US" dirty="0" smtClean="0"/>
              <a:t> wheel in the world. In July of 2016, </a:t>
            </a:r>
            <a:r>
              <a:rPr lang="en-US" dirty="0" smtClean="0"/>
              <a:t>Bernard traveled </a:t>
            </a:r>
            <a:r>
              <a:rPr lang="en-US" dirty="0" smtClean="0"/>
              <a:t>to Dublin, Ireland and London, England with forty-seven other students and adults for 9 days. </a:t>
            </a:r>
          </a:p>
          <a:p>
            <a:pPr marL="0" indent="0">
              <a:buNone/>
            </a:pPr>
            <a:r>
              <a:rPr lang="en-US" dirty="0" smtClean="0"/>
              <a:t>	</a:t>
            </a:r>
            <a:r>
              <a:rPr lang="en-US" dirty="0" smtClean="0">
                <a:solidFill>
                  <a:srgbClr val="FF0000"/>
                </a:solidFill>
              </a:rPr>
              <a:t>Traveling on the airplane lasted several hours, and everyone was instructed to sleep on the long plane ride over. </a:t>
            </a:r>
            <a:r>
              <a:rPr lang="en-US" dirty="0" smtClean="0"/>
              <a:t>For thirty-seven 8</a:t>
            </a:r>
            <a:r>
              <a:rPr lang="en-US" baseline="30000" dirty="0" smtClean="0"/>
              <a:t>th</a:t>
            </a:r>
            <a:r>
              <a:rPr lang="en-US" dirty="0" smtClean="0"/>
              <a:t> and 9</a:t>
            </a:r>
            <a:r>
              <a:rPr lang="en-US" baseline="30000" dirty="0" smtClean="0"/>
              <a:t>th</a:t>
            </a:r>
            <a:r>
              <a:rPr lang="en-US" dirty="0" smtClean="0"/>
              <a:t> graders, it was the adventure of a lifetime to travel internationally with so many of their peers. With 2 days being reserved for travel, the group spend 3 days in Dublin, 1 in Wales, and 3 in London.”</a:t>
            </a:r>
          </a:p>
          <a:p>
            <a:endParaRPr lang="en-US" dirty="0"/>
          </a:p>
        </p:txBody>
      </p:sp>
      <p:sp>
        <p:nvSpPr>
          <p:cNvPr id="4" name="TextBox 3"/>
          <p:cNvSpPr txBox="1"/>
          <p:nvPr/>
        </p:nvSpPr>
        <p:spPr>
          <a:xfrm>
            <a:off x="7184571" y="174171"/>
            <a:ext cx="4630058" cy="1200329"/>
          </a:xfrm>
          <a:prstGeom prst="rect">
            <a:avLst/>
          </a:prstGeom>
          <a:noFill/>
        </p:spPr>
        <p:txBody>
          <a:bodyPr wrap="square" rtlCol="0">
            <a:spAutoFit/>
          </a:bodyPr>
          <a:lstStyle/>
          <a:p>
            <a:r>
              <a:rPr lang="en-US" dirty="0" smtClean="0">
                <a:solidFill>
                  <a:srgbClr val="FF0000"/>
                </a:solidFill>
              </a:rPr>
              <a:t>This is random</a:t>
            </a:r>
            <a:r>
              <a:rPr lang="en-US" dirty="0" smtClean="0"/>
              <a:t>—but that doesn’t mean it’s useless. Take it out of this paragraph and save it for later—it might be useful in a different paragraph.</a:t>
            </a:r>
            <a:endParaRPr lang="en-US" dirty="0">
              <a:solidFill>
                <a:srgbClr val="FF0000"/>
              </a:solidFill>
            </a:endParaRPr>
          </a:p>
        </p:txBody>
      </p:sp>
    </p:spTree>
    <p:extLst>
      <p:ext uri="{BB962C8B-B14F-4D97-AF65-F5344CB8AC3E}">
        <p14:creationId xmlns:p14="http://schemas.microsoft.com/office/powerpoint/2010/main" val="2657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Anything else?—this is a work in progress!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	“I didn’t think being a student could be so cool,” said one of Hillary </a:t>
            </a:r>
            <a:r>
              <a:rPr lang="en-US" dirty="0" smtClean="0"/>
              <a:t>Bernard’s </a:t>
            </a:r>
            <a:r>
              <a:rPr lang="en-US" dirty="0" smtClean="0"/>
              <a:t>students while abroad the London Eye—the second tallest </a:t>
            </a:r>
            <a:r>
              <a:rPr lang="en-US" dirty="0"/>
              <a:t>F</a:t>
            </a:r>
            <a:r>
              <a:rPr lang="en-US" dirty="0" smtClean="0"/>
              <a:t>erris wheel in the world. In July of 2016, </a:t>
            </a:r>
            <a:r>
              <a:rPr lang="en-US" dirty="0" smtClean="0"/>
              <a:t>Bernard traveled </a:t>
            </a:r>
            <a:r>
              <a:rPr lang="en-US" dirty="0" smtClean="0"/>
              <a:t>to Dublin, Ireland and London, England with forty-seven other students and adults for 9 days. </a:t>
            </a:r>
          </a:p>
          <a:p>
            <a:pPr marL="0" indent="0">
              <a:buNone/>
            </a:pPr>
            <a:r>
              <a:rPr lang="en-US" dirty="0" smtClean="0"/>
              <a:t>	For thirty-seven 8</a:t>
            </a:r>
            <a:r>
              <a:rPr lang="en-US" baseline="30000" dirty="0" smtClean="0"/>
              <a:t>th</a:t>
            </a:r>
            <a:r>
              <a:rPr lang="en-US" dirty="0" smtClean="0"/>
              <a:t> and 9</a:t>
            </a:r>
            <a:r>
              <a:rPr lang="en-US" baseline="30000" dirty="0" smtClean="0"/>
              <a:t>th</a:t>
            </a:r>
            <a:r>
              <a:rPr lang="en-US" dirty="0" smtClean="0"/>
              <a:t> graders, it was the adventure of a lifetime to travel internationally with so many of their peers. With 2 days being reserved for travel, the group spend 3 days in Dublin, 1 in Wales, and 3 in London.” </a:t>
            </a:r>
          </a:p>
          <a:p>
            <a:pPr marL="0" indent="0">
              <a:buNone/>
            </a:pPr>
            <a:endParaRPr lang="en-US" dirty="0"/>
          </a:p>
          <a:p>
            <a:pPr marL="0" indent="0">
              <a:buNone/>
            </a:pPr>
            <a:endParaRPr lang="en-US" dirty="0" smtClean="0"/>
          </a:p>
          <a:p>
            <a:pPr marL="0" indent="0">
              <a:buNone/>
            </a:pPr>
            <a:r>
              <a:rPr lang="en-US" dirty="0" smtClean="0"/>
              <a:t>	Traveling on the airplane lasted several hours, and everyone was instructed to sleep on the long plane ride over. </a:t>
            </a:r>
          </a:p>
          <a:p>
            <a:endParaRPr lang="en-US" dirty="0"/>
          </a:p>
        </p:txBody>
      </p:sp>
    </p:spTree>
    <p:extLst>
      <p:ext uri="{BB962C8B-B14F-4D97-AF65-F5344CB8AC3E}">
        <p14:creationId xmlns:p14="http://schemas.microsoft.com/office/powerpoint/2010/main" val="2580969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different one—read quietly to yourself</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	A world record-breaking 112 pound king salmon was caught yesterday afternoon in the Kenai River near Soldotna, Alaska. The fisherman, a 13 year-old from Seattle, Washington, was fishing with his father.</a:t>
            </a:r>
          </a:p>
          <a:p>
            <a:pPr marL="0" indent="0">
              <a:buNone/>
            </a:pPr>
            <a:r>
              <a:rPr lang="en-US" dirty="0"/>
              <a:t>	</a:t>
            </a:r>
            <a:r>
              <a:rPr lang="en-US" dirty="0" smtClean="0"/>
              <a:t>Cameron Blake was fishing with his father on an annual trip to Alaska when his reel was tugged very hard by something in the river, assumedly a fish. Quickly realizing that this was no easy job, his father, Don Blake, stepped in. “I thought he was exaggerating,” his father stated. “Then, I reeled the fish in with everything I had!” </a:t>
            </a:r>
          </a:p>
          <a:p>
            <a:pPr marL="0" indent="0">
              <a:buNone/>
            </a:pPr>
            <a:r>
              <a:rPr lang="en-US" dirty="0"/>
              <a:t>	</a:t>
            </a:r>
            <a:r>
              <a:rPr lang="en-US" dirty="0" smtClean="0"/>
              <a:t>Mr. Blake and his son will filet and freeze the meat to be sent back to Seattle. “It was as big as a whale!” stated the excited Cameron Blake. His sister, Michelle, was not able to make the trip.</a:t>
            </a:r>
            <a:endParaRPr lang="en-US" dirty="0"/>
          </a:p>
        </p:txBody>
      </p:sp>
    </p:spTree>
    <p:extLst>
      <p:ext uri="{BB962C8B-B14F-4D97-AF65-F5344CB8AC3E}">
        <p14:creationId xmlns:p14="http://schemas.microsoft.com/office/powerpoint/2010/main" val="30969470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Repetitive</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	A world record-breaking 112 pound king salmon was caught yesterday afternoon in the Kenai River near Soldotna, Alaska. The fisherman, a 13 year-old from Seattle, Washington, was </a:t>
            </a:r>
            <a:r>
              <a:rPr lang="en-US" dirty="0" smtClean="0">
                <a:solidFill>
                  <a:srgbClr val="FF0000"/>
                </a:solidFill>
              </a:rPr>
              <a:t>fishing with his father</a:t>
            </a:r>
            <a:r>
              <a:rPr lang="en-US" dirty="0" smtClean="0"/>
              <a:t>.</a:t>
            </a:r>
          </a:p>
          <a:p>
            <a:pPr marL="0" indent="0">
              <a:buNone/>
            </a:pPr>
            <a:r>
              <a:rPr lang="en-US" dirty="0" smtClean="0"/>
              <a:t>	Cameron Blake was </a:t>
            </a:r>
            <a:r>
              <a:rPr lang="en-US" dirty="0" smtClean="0">
                <a:solidFill>
                  <a:srgbClr val="FF0000"/>
                </a:solidFill>
              </a:rPr>
              <a:t>fishing with his father </a:t>
            </a:r>
            <a:r>
              <a:rPr lang="en-US" dirty="0" smtClean="0"/>
              <a:t>on an annual trip to Alaska when his reel was tugged very hard by something in the river, assumedly a fish. Quickly realizing that this was no easy job, his father, Don Blake, stepped in. “I thought he was exaggerating,” his father stated. “Then, I reeled the fish in with everything I had.” </a:t>
            </a:r>
          </a:p>
          <a:p>
            <a:pPr marL="0" indent="0">
              <a:buNone/>
            </a:pPr>
            <a:r>
              <a:rPr lang="en-US" dirty="0" smtClean="0"/>
              <a:t>	Mr. Blake and his son will filet and freeze the meat to be sent back to Seattle. “It was as big as a whale!” stated the excited Cameron Blake. His sister, Michelle, was not able to make the trip.</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42764072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Cut the fat—you don’t need to say this.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	A world record-breaking 112 pound king salmon was caught yesterday afternoon in the Kenai River near Soldotna, Alaska. The fisherman, a 13 year-old from Seattle, Washington, was fishing with his father.</a:t>
            </a:r>
          </a:p>
          <a:p>
            <a:pPr marL="0" indent="0">
              <a:buNone/>
            </a:pPr>
            <a:r>
              <a:rPr lang="en-US" dirty="0" smtClean="0"/>
              <a:t>	Cameron Blake and his father were on an annual trip to Alaska when his reel was tugged very hard </a:t>
            </a:r>
            <a:r>
              <a:rPr lang="en-US" dirty="0" smtClean="0">
                <a:solidFill>
                  <a:srgbClr val="FF0000"/>
                </a:solidFill>
              </a:rPr>
              <a:t>by something in the river, assumedly a fish</a:t>
            </a:r>
            <a:r>
              <a:rPr lang="en-US" dirty="0" smtClean="0"/>
              <a:t>. Quickly realizing that this was no easy job, his father, Don Blake, stepped in. “I thought he was exaggerating,” his father stated. “Then, I reeled the fish in with everything I had.” </a:t>
            </a:r>
          </a:p>
          <a:p>
            <a:pPr marL="0" indent="0">
              <a:buNone/>
            </a:pPr>
            <a:r>
              <a:rPr lang="en-US" dirty="0" smtClean="0"/>
              <a:t>	Mr. Blake and his son will filet and freeze the meat to be sent back to Seattle. “It was as big as a whale!” stated the excited Cameron Blake. His sister, Michelle, was not able to make the trip.</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9276104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Cliché– use a different quote, if possible</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	A world record-breaking 112 pound king salmon was caught yesterday afternoon in the Kenai River near Soldotna, Alaska. The fisherman, a 13 year-old from Seattle, Washington, was fishing with his father.</a:t>
            </a:r>
          </a:p>
          <a:p>
            <a:pPr marL="0" indent="0">
              <a:buNone/>
            </a:pPr>
            <a:r>
              <a:rPr lang="en-US" dirty="0" smtClean="0"/>
              <a:t>	Cameron Blake and his father were on an annual trip to Alaska when his reel was tugged very hard by something in the river, assumedly a fish. Quickly realizing that this was no easy job, his father, Don Blake, stepped in. “I thought he was exaggerating,” his father stated. “Then, I reeled the fish in with everything I had.” </a:t>
            </a:r>
          </a:p>
          <a:p>
            <a:pPr marL="0" indent="0">
              <a:buNone/>
            </a:pPr>
            <a:r>
              <a:rPr lang="en-US" dirty="0" smtClean="0"/>
              <a:t>	Mr. Blake and his son will filet and freeze the meat to be sent back to Seattle. </a:t>
            </a:r>
            <a:r>
              <a:rPr lang="en-US" dirty="0" smtClean="0">
                <a:solidFill>
                  <a:srgbClr val="FF0000"/>
                </a:solidFill>
              </a:rPr>
              <a:t>“It was as big as a whale!” </a:t>
            </a:r>
            <a:r>
              <a:rPr lang="en-US" dirty="0" smtClean="0"/>
              <a:t>stated the excited Cameron Blake. His sister, Michelle, was not able to make the trip.</a:t>
            </a:r>
          </a:p>
          <a:p>
            <a:pPr marL="0" indent="0">
              <a:buNone/>
            </a:pPr>
            <a:endParaRPr lang="en-US" dirty="0"/>
          </a:p>
        </p:txBody>
      </p:sp>
    </p:spTree>
    <p:extLst>
      <p:ext uri="{BB962C8B-B14F-4D97-AF65-F5344CB8AC3E}">
        <p14:creationId xmlns:p14="http://schemas.microsoft.com/office/powerpoint/2010/main" val="36039814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Random—this doesn’t help the story!</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	A world record-breaking 112 pound king salmon was caught yesterday afternoon in the Kenai River near Soldotna, Alaska. The fisherman, a 13 year-old from Seattle, Washington, was fishing with his father.</a:t>
            </a:r>
          </a:p>
          <a:p>
            <a:pPr marL="0" indent="0">
              <a:buNone/>
            </a:pPr>
            <a:r>
              <a:rPr lang="en-US" dirty="0" smtClean="0"/>
              <a:t>	Cameron Blake and his father were on an annual trip to Alaska when his reel was tugged very hard. Quickly realizing that this was no easy job, his father, Don Blake, stepped in. “I thought he was exaggerating,” his father stated. “Then, I reeled the fish in with everything I had!” </a:t>
            </a:r>
          </a:p>
          <a:p>
            <a:pPr marL="0" indent="0">
              <a:buNone/>
            </a:pPr>
            <a:r>
              <a:rPr lang="en-US" dirty="0" smtClean="0"/>
              <a:t>	Mr. Blake and his son will filet and freeze the meat to be sent back to Seattle. “We have enough fish meat to eat every day for a month!” stated the excited Cameron Blake. </a:t>
            </a:r>
            <a:r>
              <a:rPr lang="en-US" dirty="0" smtClean="0">
                <a:solidFill>
                  <a:srgbClr val="FF0000"/>
                </a:solidFill>
              </a:rPr>
              <a:t>His sister, Michelle, was not able to make the trip.</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6133627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Better:</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	 A world record-breaking 112 pound king salmon was caught yesterday afternoon in the Kenai River near Soldotna, Alaska. The fisherman, a 13 year-old from Seattle, Washington, was fishing with his father.</a:t>
            </a:r>
          </a:p>
          <a:p>
            <a:pPr marL="0" indent="0">
              <a:buNone/>
            </a:pPr>
            <a:r>
              <a:rPr lang="en-US" dirty="0" smtClean="0"/>
              <a:t>	Cameron Blake and his father were on an annual trip to Alaska when his reel was tugged very hard. Quickly realizing that this was no easy job, his father, Don Blake, stepped in. “I thought he was exaggerating,” his father stated. “Then, I reeled the fish in with everything I had!” </a:t>
            </a:r>
          </a:p>
          <a:p>
            <a:pPr marL="0" indent="0">
              <a:buNone/>
            </a:pPr>
            <a:r>
              <a:rPr lang="en-US" dirty="0" smtClean="0"/>
              <a:t>	Mr. Blake and his son will filet and freeze the meat to be sent back to Seattle. “We have enough fish meat to eat every day for a month!” stated the excited Cameron Blake. </a:t>
            </a:r>
            <a:endParaRPr lang="en-US" dirty="0"/>
          </a:p>
        </p:txBody>
      </p:sp>
    </p:spTree>
    <p:extLst>
      <p:ext uri="{BB962C8B-B14F-4D97-AF65-F5344CB8AC3E}">
        <p14:creationId xmlns:p14="http://schemas.microsoft.com/office/powerpoint/2010/main" val="3909328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FYI</a:t>
            </a:r>
            <a:endParaRPr lang="en-US" dirty="0"/>
          </a:p>
        </p:txBody>
      </p:sp>
      <p:sp>
        <p:nvSpPr>
          <p:cNvPr id="3" name="Content Placeholder 2"/>
          <p:cNvSpPr>
            <a:spLocks noGrp="1"/>
          </p:cNvSpPr>
          <p:nvPr>
            <p:ph idx="1"/>
          </p:nvPr>
        </p:nvSpPr>
        <p:spPr>
          <a:xfrm>
            <a:off x="243114" y="1393372"/>
            <a:ext cx="6172200" cy="5225142"/>
          </a:xfrm>
        </p:spPr>
        <p:txBody>
          <a:bodyPr>
            <a:normAutofit lnSpcReduction="10000"/>
          </a:bodyPr>
          <a:lstStyle/>
          <a:p>
            <a:r>
              <a:rPr lang="en-US" u="sng" dirty="0" smtClean="0"/>
              <a:t>Editing is messy</a:t>
            </a:r>
          </a:p>
          <a:p>
            <a:r>
              <a:rPr lang="en-US" u="sng" dirty="0" smtClean="0"/>
              <a:t>Editing is meant to make what you created even BETTER</a:t>
            </a:r>
          </a:p>
          <a:p>
            <a:r>
              <a:rPr lang="en-US" i="1" dirty="0" smtClean="0"/>
              <a:t>Everyone</a:t>
            </a:r>
            <a:r>
              <a:rPr lang="en-US" dirty="0" smtClean="0"/>
              <a:t> has to edit their writing</a:t>
            </a:r>
          </a:p>
          <a:p>
            <a:r>
              <a:rPr lang="en-US" u="sng" dirty="0" smtClean="0"/>
              <a:t>There are 2 ways to edit any piece of writing: </a:t>
            </a:r>
          </a:p>
          <a:p>
            <a:pPr lvl="1"/>
            <a:r>
              <a:rPr lang="en-US" u="sng" dirty="0" smtClean="0"/>
              <a:t>For content</a:t>
            </a:r>
          </a:p>
          <a:p>
            <a:pPr lvl="1"/>
            <a:r>
              <a:rPr lang="en-US" u="sng" dirty="0" smtClean="0"/>
              <a:t>For grammar</a:t>
            </a:r>
          </a:p>
          <a:p>
            <a:r>
              <a:rPr lang="en-US" dirty="0" smtClean="0"/>
              <a:t>But before you start editing, you must write! </a:t>
            </a:r>
          </a:p>
          <a:p>
            <a:r>
              <a:rPr lang="en-US" dirty="0" smtClean="0"/>
              <a:t>WRITE FIRST, EDIT AFTER—get your ideas out first, then you actually have something to edit.</a:t>
            </a:r>
          </a:p>
          <a:p>
            <a:pPr lvl="1"/>
            <a:endParaRPr lang="en-US" dirty="0"/>
          </a:p>
          <a:p>
            <a:pPr lvl="1"/>
            <a:endParaRPr lang="en-US" dirty="0" smtClean="0"/>
          </a:p>
          <a:p>
            <a:endParaRPr lang="en-US" dirty="0"/>
          </a:p>
        </p:txBody>
      </p:sp>
      <p:pic>
        <p:nvPicPr>
          <p:cNvPr id="2050" name="Picture 2" descr="Image result for messy edit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68032" y="75746"/>
            <a:ext cx="5423968" cy="6782254"/>
          </a:xfrm>
          <a:prstGeom prst="rect">
            <a:avLst/>
          </a:prstGeom>
          <a:noFill/>
          <a:extLst>
            <a:ext uri="{909E8E84-426E-40DD-AFC4-6F175D3DCCD1}">
              <a14:hiddenFill xmlns:a14="http://schemas.microsoft.com/office/drawing/2010/main">
                <a:solidFill>
                  <a:srgbClr val="FFFFFF"/>
                </a:solidFill>
              </a14:hiddenFill>
            </a:ext>
          </a:extLst>
        </p:spPr>
      </p:pic>
      <p:sp>
        <p:nvSpPr>
          <p:cNvPr id="7" name="Right Arrow 6"/>
          <p:cNvSpPr/>
          <p:nvPr/>
        </p:nvSpPr>
        <p:spPr>
          <a:xfrm>
            <a:off x="2960914" y="1342346"/>
            <a:ext cx="3807117"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971336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one…. Read to yourself</a:t>
            </a:r>
            <a:endParaRPr lang="en-US" dirty="0"/>
          </a:p>
        </p:txBody>
      </p:sp>
      <p:sp>
        <p:nvSpPr>
          <p:cNvPr id="3" name="Content Placeholder 2"/>
          <p:cNvSpPr>
            <a:spLocks noGrp="1"/>
          </p:cNvSpPr>
          <p:nvPr>
            <p:ph idx="1"/>
          </p:nvPr>
        </p:nvSpPr>
        <p:spPr>
          <a:xfrm>
            <a:off x="838200" y="1825625"/>
            <a:ext cx="10515600" cy="4705804"/>
          </a:xfrm>
        </p:spPr>
        <p:txBody>
          <a:bodyPr>
            <a:normAutofit fontScale="70000" lnSpcReduction="20000"/>
          </a:bodyPr>
          <a:lstStyle/>
          <a:p>
            <a:pPr marL="0" indent="0">
              <a:buNone/>
            </a:pPr>
            <a:r>
              <a:rPr lang="en-US" dirty="0" smtClean="0"/>
              <a:t>	Because she was frustrated by the mundane, boring, and empty look in her locker, a middle school student in Davidson, North Carolina has started a line of products intended to spruce up every middle and high school student’s tiny square of space this 1997-1998 school year.</a:t>
            </a:r>
          </a:p>
          <a:p>
            <a:pPr marL="0" indent="0">
              <a:buNone/>
            </a:pPr>
            <a:endParaRPr lang="en-US" dirty="0"/>
          </a:p>
          <a:p>
            <a:pPr marL="0" indent="0">
              <a:buNone/>
            </a:pPr>
            <a:r>
              <a:rPr lang="en-US" dirty="0" smtClean="0"/>
              <a:t>	Middle </a:t>
            </a:r>
            <a:r>
              <a:rPr lang="en-US" dirty="0" err="1" smtClean="0"/>
              <a:t>schooler</a:t>
            </a:r>
            <a:r>
              <a:rPr lang="en-US" dirty="0" smtClean="0"/>
              <a:t> Avery Jetton, age 13, and her parents, Bill Jetton and Janet Jetton, have started a business called Spruced Space, selling products for use within school lockers. Such products for school lockers include decorations, magnetic containers to hold a variety of supplies a student may want to have held, and even small mirrors with a light to see better.</a:t>
            </a:r>
          </a:p>
          <a:p>
            <a:pPr marL="0" indent="0">
              <a:buNone/>
            </a:pPr>
            <a:endParaRPr lang="en-US" dirty="0"/>
          </a:p>
          <a:p>
            <a:pPr marL="0" indent="0">
              <a:buNone/>
            </a:pPr>
            <a:r>
              <a:rPr lang="en-US" dirty="0" smtClean="0"/>
              <a:t>	“She brought home the idea one day and started literally making things in her room,” described Avery’s mother, Janet. “After seeing how interested people were in these products, Bill and I decided to help her form this into an actual business. Now, she’s on her way to funding her own college education! We’re very proud of her! It’s very exciting!”</a:t>
            </a:r>
          </a:p>
          <a:p>
            <a:pPr marL="0" indent="0">
              <a:buNone/>
            </a:pPr>
            <a:endParaRPr lang="en-US" dirty="0"/>
          </a:p>
          <a:p>
            <a:pPr marL="0" indent="0">
              <a:buNone/>
            </a:pPr>
            <a:r>
              <a:rPr lang="en-US" dirty="0" smtClean="0"/>
              <a:t>	Avery’s line of locker products is available at </a:t>
            </a:r>
            <a:r>
              <a:rPr lang="en-US" dirty="0" smtClean="0">
                <a:hlinkClick r:id="rId2"/>
              </a:rPr>
              <a:t>www.mrsbernardmadethisupsodonttry</a:t>
            </a:r>
          </a:p>
          <a:p>
            <a:pPr marL="0" indent="0">
              <a:buNone/>
            </a:pPr>
            <a:r>
              <a:rPr lang="en-US" dirty="0" smtClean="0">
                <a:hlinkClick r:id="rId2"/>
              </a:rPr>
              <a:t>tofindit.com</a:t>
            </a:r>
            <a:r>
              <a:rPr lang="en-US" dirty="0" smtClean="0"/>
              <a:t> and includes useful products for teen girls and boys. Avery is hoping to soon expand her business to focus on helpful products for car interiors.</a:t>
            </a:r>
            <a:endParaRPr lang="en-US" dirty="0"/>
          </a:p>
        </p:txBody>
      </p:sp>
    </p:spTree>
    <p:extLst>
      <p:ext uri="{BB962C8B-B14F-4D97-AF65-F5344CB8AC3E}">
        <p14:creationId xmlns:p14="http://schemas.microsoft.com/office/powerpoint/2010/main" val="21744481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1</a:t>
            </a:r>
            <a:r>
              <a:rPr lang="en-US" baseline="30000" dirty="0" smtClean="0"/>
              <a:t>st</a:t>
            </a:r>
            <a:r>
              <a:rPr lang="en-US" dirty="0" smtClean="0"/>
              <a:t> paragraph:</a:t>
            </a:r>
            <a:endParaRPr lang="en-US" dirty="0"/>
          </a:p>
        </p:txBody>
      </p:sp>
      <p:sp>
        <p:nvSpPr>
          <p:cNvPr id="3" name="Content Placeholder 2"/>
          <p:cNvSpPr>
            <a:spLocks noGrp="1"/>
          </p:cNvSpPr>
          <p:nvPr>
            <p:ph idx="1"/>
          </p:nvPr>
        </p:nvSpPr>
        <p:spPr>
          <a:xfrm>
            <a:off x="838200" y="2398816"/>
            <a:ext cx="10515600" cy="4704423"/>
          </a:xfrm>
        </p:spPr>
        <p:txBody>
          <a:bodyPr>
            <a:normAutofit/>
          </a:bodyPr>
          <a:lstStyle/>
          <a:p>
            <a:pPr marL="0" indent="0">
              <a:buNone/>
            </a:pPr>
            <a:r>
              <a:rPr lang="en-US" dirty="0" smtClean="0"/>
              <a:t>	</a:t>
            </a:r>
            <a:r>
              <a:rPr lang="en-US" dirty="0" smtClean="0">
                <a:solidFill>
                  <a:srgbClr val="FF0000"/>
                </a:solidFill>
              </a:rPr>
              <a:t>Because </a:t>
            </a:r>
            <a:r>
              <a:rPr lang="en-US" dirty="0">
                <a:solidFill>
                  <a:srgbClr val="FF0000"/>
                </a:solidFill>
              </a:rPr>
              <a:t>she was </a:t>
            </a:r>
            <a:r>
              <a:rPr lang="en-US" dirty="0"/>
              <a:t>frustrated by the mundane</a:t>
            </a:r>
            <a:r>
              <a:rPr lang="en-US" dirty="0">
                <a:solidFill>
                  <a:srgbClr val="FF0000"/>
                </a:solidFill>
              </a:rPr>
              <a:t>, boring, and empty </a:t>
            </a:r>
            <a:r>
              <a:rPr lang="en-US" dirty="0"/>
              <a:t>look in her locker, a middle school </a:t>
            </a:r>
            <a:r>
              <a:rPr lang="en-US" dirty="0">
                <a:solidFill>
                  <a:srgbClr val="FF0000"/>
                </a:solidFill>
              </a:rPr>
              <a:t>student</a:t>
            </a:r>
            <a:r>
              <a:rPr lang="en-US" dirty="0"/>
              <a:t> in Davidson, North Carolina has started a line of products intended to spruce up every middle and high school student’s tiny square of space this 1997-1998 school year.</a:t>
            </a:r>
          </a:p>
          <a:p>
            <a:pPr marL="0" indent="0">
              <a:buNone/>
            </a:pPr>
            <a:endParaRPr lang="en-US" dirty="0" smtClean="0"/>
          </a:p>
          <a:p>
            <a:pPr marL="0" indent="0">
              <a:buNone/>
            </a:pPr>
            <a:r>
              <a:rPr lang="en-US" dirty="0" smtClean="0"/>
              <a:t>Better:</a:t>
            </a:r>
            <a:endParaRPr lang="en-US" dirty="0"/>
          </a:p>
          <a:p>
            <a:pPr marL="0" indent="0">
              <a:buNone/>
            </a:pPr>
            <a:r>
              <a:rPr lang="en-US" dirty="0"/>
              <a:t>	Frustrated by the mundane look in her locker, a middle </a:t>
            </a:r>
            <a:r>
              <a:rPr lang="en-US" dirty="0" err="1"/>
              <a:t>schooler</a:t>
            </a:r>
            <a:r>
              <a:rPr lang="en-US" dirty="0"/>
              <a:t> in Davidson, North Carolina has started a line of products intended to spruce up every middle and high school student’s tiny square of </a:t>
            </a:r>
            <a:r>
              <a:rPr lang="en-US" dirty="0" smtClean="0"/>
              <a:t>space this 1997-1998 school year.</a:t>
            </a:r>
            <a:endParaRPr lang="en-US" dirty="0"/>
          </a:p>
          <a:p>
            <a:pPr marL="0" indent="0">
              <a:buNone/>
            </a:pPr>
            <a:endParaRPr lang="en-US" dirty="0"/>
          </a:p>
        </p:txBody>
      </p:sp>
      <p:sp>
        <p:nvSpPr>
          <p:cNvPr id="4" name="TextBox 3"/>
          <p:cNvSpPr txBox="1"/>
          <p:nvPr/>
        </p:nvSpPr>
        <p:spPr>
          <a:xfrm>
            <a:off x="5058888" y="522514"/>
            <a:ext cx="6294912" cy="1754326"/>
          </a:xfrm>
          <a:prstGeom prst="rect">
            <a:avLst/>
          </a:prstGeom>
          <a:noFill/>
        </p:spPr>
        <p:txBody>
          <a:bodyPr wrap="square" rtlCol="0">
            <a:spAutoFit/>
          </a:bodyPr>
          <a:lstStyle/>
          <a:p>
            <a:r>
              <a:rPr lang="en-US" dirty="0" smtClean="0"/>
              <a:t>Never start a sentence with “because”!</a:t>
            </a:r>
          </a:p>
          <a:p>
            <a:endParaRPr lang="en-US" dirty="0"/>
          </a:p>
          <a:p>
            <a:r>
              <a:rPr lang="en-US" dirty="0" smtClean="0"/>
              <a:t>Redundant: why list so many words that mean the same thing?</a:t>
            </a:r>
          </a:p>
          <a:p>
            <a:endParaRPr lang="en-US" dirty="0"/>
          </a:p>
          <a:p>
            <a:r>
              <a:rPr lang="en-US" dirty="0" smtClean="0"/>
              <a:t>Make this one word shorter by just saying “middle </a:t>
            </a:r>
            <a:r>
              <a:rPr lang="en-US" dirty="0" err="1" smtClean="0"/>
              <a:t>schooler</a:t>
            </a:r>
            <a:r>
              <a:rPr lang="en-US" dirty="0" smtClean="0"/>
              <a:t>” instead of “middle school student.”</a:t>
            </a:r>
            <a:endParaRPr lang="en-US" dirty="0"/>
          </a:p>
        </p:txBody>
      </p:sp>
      <p:cxnSp>
        <p:nvCxnSpPr>
          <p:cNvPr id="6" name="Straight Arrow Connector 5"/>
          <p:cNvCxnSpPr/>
          <p:nvPr/>
        </p:nvCxnSpPr>
        <p:spPr>
          <a:xfrm flipH="1">
            <a:off x="3372592" y="662781"/>
            <a:ext cx="1662546" cy="17360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1030939" y="1203587"/>
            <a:ext cx="403761" cy="741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10992100" y="1259173"/>
            <a:ext cx="385450" cy="11396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6816436" y="2276840"/>
            <a:ext cx="0" cy="6207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61281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r>
              <a:rPr lang="en-US" baseline="30000" dirty="0" smtClean="0"/>
              <a:t>nd</a:t>
            </a:r>
            <a:r>
              <a:rPr lang="en-US" dirty="0" smtClean="0"/>
              <a:t> paragraph:</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	</a:t>
            </a:r>
            <a:r>
              <a:rPr lang="en-US" dirty="0" smtClean="0">
                <a:solidFill>
                  <a:srgbClr val="FF0000"/>
                </a:solidFill>
              </a:rPr>
              <a:t>Middle </a:t>
            </a:r>
            <a:r>
              <a:rPr lang="en-US" dirty="0" err="1">
                <a:solidFill>
                  <a:srgbClr val="FF0000"/>
                </a:solidFill>
              </a:rPr>
              <a:t>schooler</a:t>
            </a:r>
            <a:r>
              <a:rPr lang="en-US" dirty="0">
                <a:solidFill>
                  <a:srgbClr val="FF0000"/>
                </a:solidFill>
              </a:rPr>
              <a:t> </a:t>
            </a:r>
            <a:r>
              <a:rPr lang="en-US" dirty="0"/>
              <a:t>Avery Jetton, age 13, and her parents, Bill </a:t>
            </a:r>
            <a:r>
              <a:rPr lang="en-US" dirty="0">
                <a:solidFill>
                  <a:srgbClr val="FF0000"/>
                </a:solidFill>
              </a:rPr>
              <a:t>Jetton</a:t>
            </a:r>
            <a:r>
              <a:rPr lang="en-US" dirty="0"/>
              <a:t> and Janet </a:t>
            </a:r>
            <a:r>
              <a:rPr lang="en-US" dirty="0">
                <a:solidFill>
                  <a:srgbClr val="FF0000"/>
                </a:solidFill>
              </a:rPr>
              <a:t>Jetton</a:t>
            </a:r>
            <a:r>
              <a:rPr lang="en-US" dirty="0"/>
              <a:t>, have started a business called Spruced Space, selling products for use within school lockers. Such products </a:t>
            </a:r>
            <a:r>
              <a:rPr lang="en-US" dirty="0">
                <a:solidFill>
                  <a:srgbClr val="FF0000"/>
                </a:solidFill>
              </a:rPr>
              <a:t>for school lockers </a:t>
            </a:r>
            <a:r>
              <a:rPr lang="en-US" dirty="0"/>
              <a:t>include decorations, magnetic containers to hold </a:t>
            </a:r>
            <a:r>
              <a:rPr lang="en-US" dirty="0">
                <a:solidFill>
                  <a:srgbClr val="FF0000"/>
                </a:solidFill>
              </a:rPr>
              <a:t>a variety of supplies a student may want to have held</a:t>
            </a:r>
            <a:r>
              <a:rPr lang="en-US" dirty="0"/>
              <a:t>, and even small mirrors with a light </a:t>
            </a:r>
            <a:r>
              <a:rPr lang="en-US" dirty="0">
                <a:solidFill>
                  <a:srgbClr val="FF0000"/>
                </a:solidFill>
              </a:rPr>
              <a:t>to see better</a:t>
            </a:r>
            <a:r>
              <a:rPr lang="en-US" dirty="0" smtClean="0"/>
              <a:t>.</a:t>
            </a:r>
          </a:p>
          <a:p>
            <a:pPr marL="0" indent="0">
              <a:buNone/>
            </a:pPr>
            <a:endParaRPr lang="en-US" dirty="0"/>
          </a:p>
          <a:p>
            <a:pPr marL="0" indent="0">
              <a:buNone/>
            </a:pPr>
            <a:r>
              <a:rPr lang="en-US" dirty="0" smtClean="0"/>
              <a:t>Better:</a:t>
            </a:r>
            <a:endParaRPr lang="en-US" dirty="0"/>
          </a:p>
          <a:p>
            <a:pPr marL="0" indent="0">
              <a:buNone/>
            </a:pPr>
            <a:r>
              <a:rPr lang="en-US" dirty="0" smtClean="0"/>
              <a:t>	Avery </a:t>
            </a:r>
            <a:r>
              <a:rPr lang="en-US" dirty="0"/>
              <a:t>Jetton, age 13, and her parents, Bill and Janet, have started a business called Spruced Space, selling products for use within school lockers, including decorations, magnetic containers to hold supplies, and even small mirrors with a light.</a:t>
            </a:r>
          </a:p>
          <a:p>
            <a:pPr marL="0" indent="0">
              <a:buNone/>
            </a:pPr>
            <a:endParaRPr lang="en-US" dirty="0"/>
          </a:p>
        </p:txBody>
      </p:sp>
      <p:sp>
        <p:nvSpPr>
          <p:cNvPr id="4" name="TextBox 3"/>
          <p:cNvSpPr txBox="1"/>
          <p:nvPr/>
        </p:nvSpPr>
        <p:spPr>
          <a:xfrm>
            <a:off x="4524499" y="230188"/>
            <a:ext cx="5891151" cy="1569660"/>
          </a:xfrm>
          <a:prstGeom prst="rect">
            <a:avLst/>
          </a:prstGeom>
          <a:noFill/>
        </p:spPr>
        <p:txBody>
          <a:bodyPr wrap="square" rtlCol="0">
            <a:spAutoFit/>
          </a:bodyPr>
          <a:lstStyle/>
          <a:p>
            <a:r>
              <a:rPr lang="en-US" sz="1600" dirty="0" err="1" smtClean="0"/>
              <a:t>Repetative</a:t>
            </a:r>
            <a:r>
              <a:rPr lang="en-US" sz="1600" dirty="0" smtClean="0"/>
              <a:t>: already stated in article</a:t>
            </a:r>
          </a:p>
          <a:p>
            <a:endParaRPr lang="en-US" sz="1600" dirty="0"/>
          </a:p>
          <a:p>
            <a:r>
              <a:rPr lang="en-US" sz="1600" dirty="0" smtClean="0"/>
              <a:t>We already know their name, and their names are the same—why state it again and again if they’re the same?</a:t>
            </a:r>
          </a:p>
          <a:p>
            <a:endParaRPr lang="en-US" sz="1600" dirty="0"/>
          </a:p>
          <a:p>
            <a:r>
              <a:rPr lang="en-US" sz="1600" dirty="0" smtClean="0"/>
              <a:t>Too much explanation—cut the fat!</a:t>
            </a:r>
            <a:endParaRPr lang="en-US" sz="1600" dirty="0"/>
          </a:p>
        </p:txBody>
      </p:sp>
      <p:cxnSp>
        <p:nvCxnSpPr>
          <p:cNvPr id="6" name="Straight Arrow Connector 5"/>
          <p:cNvCxnSpPr/>
          <p:nvPr/>
        </p:nvCxnSpPr>
        <p:spPr>
          <a:xfrm flipH="1">
            <a:off x="3503221" y="365125"/>
            <a:ext cx="950026" cy="14605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9381506" y="1015018"/>
            <a:ext cx="593767" cy="7848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7600208" y="1567543"/>
            <a:ext cx="427511" cy="12587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7813963" y="1567543"/>
            <a:ext cx="855024" cy="16150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2689762" y="1567543"/>
            <a:ext cx="1834737" cy="16150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71731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r>
              <a:rPr lang="en-US" baseline="30000" dirty="0" smtClean="0"/>
              <a:t>rd</a:t>
            </a:r>
            <a:r>
              <a:rPr lang="en-US" dirty="0" smtClean="0"/>
              <a:t> and 4</a:t>
            </a:r>
            <a:r>
              <a:rPr lang="en-US" baseline="30000" dirty="0" smtClean="0"/>
              <a:t>th</a:t>
            </a:r>
            <a:r>
              <a:rPr lang="en-US" dirty="0" smtClean="0"/>
              <a:t> paragraphs: </a:t>
            </a:r>
            <a:endParaRPr lang="en-US" dirty="0"/>
          </a:p>
        </p:txBody>
      </p:sp>
      <p:sp>
        <p:nvSpPr>
          <p:cNvPr id="3" name="Content Placeholder 2"/>
          <p:cNvSpPr>
            <a:spLocks noGrp="1"/>
          </p:cNvSpPr>
          <p:nvPr>
            <p:ph idx="1"/>
          </p:nvPr>
        </p:nvSpPr>
        <p:spPr>
          <a:xfrm>
            <a:off x="838200" y="1389413"/>
            <a:ext cx="10515600" cy="4787550"/>
          </a:xfrm>
        </p:spPr>
        <p:txBody>
          <a:bodyPr>
            <a:normAutofit lnSpcReduction="10000"/>
          </a:bodyPr>
          <a:lstStyle/>
          <a:p>
            <a:pPr marL="0" indent="0">
              <a:buNone/>
            </a:pPr>
            <a:r>
              <a:rPr lang="en-US" dirty="0"/>
              <a:t>	</a:t>
            </a:r>
            <a:r>
              <a:rPr lang="en-US" sz="1900" dirty="0"/>
              <a:t>“She brought home the idea one day and started literally making things in her room,” described Avery’s mother</a:t>
            </a:r>
            <a:r>
              <a:rPr lang="en-US" sz="1900" dirty="0">
                <a:solidFill>
                  <a:srgbClr val="FF0000"/>
                </a:solidFill>
              </a:rPr>
              <a:t>, Janet</a:t>
            </a:r>
            <a:r>
              <a:rPr lang="en-US" sz="1900" dirty="0"/>
              <a:t>. “After seeing how interested people were in these products, Bill and I decided to help her form this into an actual business. Now, she’s on her way to funding her own college education! </a:t>
            </a:r>
            <a:r>
              <a:rPr lang="en-US" sz="1900" dirty="0">
                <a:solidFill>
                  <a:srgbClr val="FF0000"/>
                </a:solidFill>
              </a:rPr>
              <a:t>We’re very proud of her! It’s very exciting</a:t>
            </a:r>
            <a:r>
              <a:rPr lang="en-US" sz="1900" dirty="0" smtClean="0">
                <a:solidFill>
                  <a:srgbClr val="FF0000"/>
                </a:solidFill>
              </a:rPr>
              <a:t>!”</a:t>
            </a:r>
            <a:endParaRPr lang="en-US" sz="1900" dirty="0">
              <a:solidFill>
                <a:srgbClr val="FF0000"/>
              </a:solidFill>
            </a:endParaRPr>
          </a:p>
          <a:p>
            <a:pPr marL="0" indent="0">
              <a:buNone/>
            </a:pPr>
            <a:r>
              <a:rPr lang="en-US" sz="1900" dirty="0"/>
              <a:t>	Avery’s line of locker products is available at </a:t>
            </a:r>
            <a:r>
              <a:rPr lang="en-US" sz="1900" dirty="0">
                <a:hlinkClick r:id="rId2"/>
              </a:rPr>
              <a:t>www.mrsbernardmadethisupsodonttry</a:t>
            </a:r>
          </a:p>
          <a:p>
            <a:pPr marL="0" indent="0">
              <a:buNone/>
            </a:pPr>
            <a:r>
              <a:rPr lang="en-US" sz="1900" dirty="0">
                <a:hlinkClick r:id="rId2"/>
              </a:rPr>
              <a:t>tofindit.com</a:t>
            </a:r>
            <a:r>
              <a:rPr lang="en-US" sz="1900" dirty="0"/>
              <a:t> and includes useful products for teen girls and boys. Avery </a:t>
            </a:r>
            <a:r>
              <a:rPr lang="en-US" sz="1900" dirty="0">
                <a:solidFill>
                  <a:srgbClr val="FF0000"/>
                </a:solidFill>
              </a:rPr>
              <a:t>is hoping </a:t>
            </a:r>
            <a:r>
              <a:rPr lang="en-US" sz="1900" dirty="0"/>
              <a:t>to soon expand her business to focus on helpful products for car interiors</a:t>
            </a:r>
            <a:r>
              <a:rPr lang="en-US" sz="1900" dirty="0" smtClean="0"/>
              <a:t>.</a:t>
            </a:r>
          </a:p>
          <a:p>
            <a:pPr marL="0" indent="0">
              <a:buNone/>
            </a:pPr>
            <a:endParaRPr lang="en-US" sz="2000" dirty="0"/>
          </a:p>
          <a:p>
            <a:pPr marL="0" indent="0">
              <a:buNone/>
            </a:pPr>
            <a:r>
              <a:rPr lang="en-US" sz="2000" dirty="0" smtClean="0"/>
              <a:t>Better: </a:t>
            </a:r>
            <a:endParaRPr lang="en-US" sz="2000" dirty="0"/>
          </a:p>
          <a:p>
            <a:pPr marL="0" lvl="0" indent="0">
              <a:buNone/>
            </a:pPr>
            <a:r>
              <a:rPr lang="en-US" sz="1800" dirty="0" smtClean="0">
                <a:solidFill>
                  <a:prstClr val="black"/>
                </a:solidFill>
              </a:rPr>
              <a:t>	“</a:t>
            </a:r>
            <a:r>
              <a:rPr lang="en-US" sz="1800" dirty="0">
                <a:solidFill>
                  <a:prstClr val="black"/>
                </a:solidFill>
              </a:rPr>
              <a:t>She brought home the idea one day and started literally making things in her room,” described Avery’s mother. “After seeing how interested people were in these products, Bill and I decided to help her form this into an actual business. Now, she’s on her way to funding her own college education</a:t>
            </a:r>
            <a:r>
              <a:rPr lang="en-US" sz="1800" dirty="0" smtClean="0">
                <a:solidFill>
                  <a:prstClr val="black"/>
                </a:solidFill>
              </a:rPr>
              <a:t>.”</a:t>
            </a:r>
            <a:endParaRPr lang="en-US" sz="1800" dirty="0">
              <a:solidFill>
                <a:prstClr val="black"/>
              </a:solidFill>
            </a:endParaRPr>
          </a:p>
          <a:p>
            <a:pPr marL="0" lvl="0" indent="0">
              <a:buNone/>
            </a:pPr>
            <a:r>
              <a:rPr lang="en-US" sz="1800" dirty="0">
                <a:solidFill>
                  <a:prstClr val="black"/>
                </a:solidFill>
              </a:rPr>
              <a:t>	Avery’s line of locker products is available at </a:t>
            </a:r>
            <a:r>
              <a:rPr lang="en-US" sz="1800" dirty="0">
                <a:solidFill>
                  <a:prstClr val="black"/>
                </a:solidFill>
                <a:hlinkClick r:id="rId2"/>
              </a:rPr>
              <a:t>www.mrsbernardmadethisupsodonttry</a:t>
            </a:r>
          </a:p>
          <a:p>
            <a:pPr marL="0" lvl="0" indent="0">
              <a:buNone/>
            </a:pPr>
            <a:r>
              <a:rPr lang="en-US" sz="1800" dirty="0">
                <a:solidFill>
                  <a:prstClr val="black"/>
                </a:solidFill>
                <a:hlinkClick r:id="rId2"/>
              </a:rPr>
              <a:t>tofindit.com</a:t>
            </a:r>
            <a:r>
              <a:rPr lang="en-US" sz="1800" dirty="0">
                <a:solidFill>
                  <a:prstClr val="black"/>
                </a:solidFill>
              </a:rPr>
              <a:t> and includes products for teen girls and boys. Avery </a:t>
            </a:r>
            <a:r>
              <a:rPr lang="en-US" sz="1800" dirty="0" smtClean="0">
                <a:solidFill>
                  <a:prstClr val="black"/>
                </a:solidFill>
              </a:rPr>
              <a:t>hopes </a:t>
            </a:r>
            <a:r>
              <a:rPr lang="en-US" sz="1800" dirty="0">
                <a:solidFill>
                  <a:prstClr val="black"/>
                </a:solidFill>
              </a:rPr>
              <a:t>to soon expand her business to focus on helpful products for car interiors.</a:t>
            </a:r>
          </a:p>
          <a:p>
            <a:pPr marL="0" indent="0">
              <a:buNone/>
            </a:pPr>
            <a:endParaRPr lang="en-US" dirty="0"/>
          </a:p>
        </p:txBody>
      </p:sp>
      <p:sp>
        <p:nvSpPr>
          <p:cNvPr id="4" name="TextBox 3"/>
          <p:cNvSpPr txBox="1"/>
          <p:nvPr/>
        </p:nvSpPr>
        <p:spPr>
          <a:xfrm>
            <a:off x="6222669" y="65974"/>
            <a:ext cx="5735783" cy="1384995"/>
          </a:xfrm>
          <a:prstGeom prst="rect">
            <a:avLst/>
          </a:prstGeom>
          <a:noFill/>
        </p:spPr>
        <p:txBody>
          <a:bodyPr wrap="square" rtlCol="0">
            <a:spAutoFit/>
          </a:bodyPr>
          <a:lstStyle/>
          <a:p>
            <a:r>
              <a:rPr lang="en-US" sz="1400" dirty="0" smtClean="0"/>
              <a:t>We already know her name—we don’t need to repeat!</a:t>
            </a:r>
          </a:p>
          <a:p>
            <a:endParaRPr lang="en-US" sz="1400" dirty="0"/>
          </a:p>
          <a:p>
            <a:r>
              <a:rPr lang="en-US" sz="1400" dirty="0" smtClean="0"/>
              <a:t>Janet might have said this, but that doesn’t mean you have to include it—quotes must add substance, meaning, and insight to an article!</a:t>
            </a:r>
          </a:p>
          <a:p>
            <a:endParaRPr lang="en-US" sz="1400" dirty="0"/>
          </a:p>
          <a:p>
            <a:r>
              <a:rPr lang="en-US" sz="1400" dirty="0" smtClean="0"/>
              <a:t>Be efficient—shorten where you can!</a:t>
            </a:r>
            <a:endParaRPr lang="en-US" sz="1400" dirty="0"/>
          </a:p>
        </p:txBody>
      </p:sp>
      <p:cxnSp>
        <p:nvCxnSpPr>
          <p:cNvPr id="6" name="Straight Arrow Connector 5"/>
          <p:cNvCxnSpPr/>
          <p:nvPr/>
        </p:nvCxnSpPr>
        <p:spPr>
          <a:xfrm flipH="1">
            <a:off x="3040083" y="249382"/>
            <a:ext cx="3182586" cy="15794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4" idx="1"/>
          </p:cNvCxnSpPr>
          <p:nvPr/>
        </p:nvCxnSpPr>
        <p:spPr>
          <a:xfrm flipH="1">
            <a:off x="5201392" y="758472"/>
            <a:ext cx="1021277" cy="15572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8657112" y="1270660"/>
            <a:ext cx="439387" cy="16625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61592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Better:</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	</a:t>
            </a:r>
            <a:r>
              <a:rPr lang="en-US" dirty="0"/>
              <a:t>Frustrated by the mundane look in her locker, a middle </a:t>
            </a:r>
            <a:r>
              <a:rPr lang="en-US" dirty="0" err="1"/>
              <a:t>schooler</a:t>
            </a:r>
            <a:r>
              <a:rPr lang="en-US" dirty="0"/>
              <a:t> in Davidson, North Carolina has started a line of products intended to spruce up every middle and high school student’s tiny square of space this 1997-1998 school year.</a:t>
            </a:r>
          </a:p>
          <a:p>
            <a:pPr marL="0" indent="0">
              <a:buNone/>
            </a:pPr>
            <a:endParaRPr lang="en-US" dirty="0"/>
          </a:p>
          <a:p>
            <a:pPr marL="0" indent="0">
              <a:buNone/>
            </a:pPr>
            <a:r>
              <a:rPr lang="en-US" dirty="0"/>
              <a:t>	Avery Jetton, age 13, and her parents, Bill and Janet, have started a business called Spruced Space, selling products for use within school lockers, including decorations, magnetic containers to hold supplies, and even small mirrors with a light.</a:t>
            </a:r>
          </a:p>
          <a:p>
            <a:pPr marL="0" indent="0">
              <a:buNone/>
            </a:pPr>
            <a:endParaRPr lang="en-US" dirty="0"/>
          </a:p>
          <a:p>
            <a:pPr marL="0" lvl="0" indent="0">
              <a:buNone/>
            </a:pPr>
            <a:r>
              <a:rPr lang="en-US" dirty="0"/>
              <a:t>	</a:t>
            </a:r>
            <a:r>
              <a:rPr lang="en-US" dirty="0">
                <a:solidFill>
                  <a:prstClr val="black"/>
                </a:solidFill>
              </a:rPr>
              <a:t>“She brought home the idea one day and started literally making things in her room,” described Avery’s mother. “After seeing how interested people were in these products, Bill and I decided to help her form this into an actual business. Now, she’s on her way to funding her own college education.”</a:t>
            </a:r>
          </a:p>
          <a:p>
            <a:pPr marL="0" lvl="0" indent="0">
              <a:buNone/>
            </a:pPr>
            <a:r>
              <a:rPr lang="en-US" dirty="0">
                <a:solidFill>
                  <a:prstClr val="black"/>
                </a:solidFill>
              </a:rPr>
              <a:t>	Avery’s line of locker products is available at </a:t>
            </a:r>
            <a:r>
              <a:rPr lang="en-US" dirty="0">
                <a:solidFill>
                  <a:prstClr val="black"/>
                </a:solidFill>
                <a:hlinkClick r:id="rId2"/>
              </a:rPr>
              <a:t>www.mrsbernardmadethisupsodonttry</a:t>
            </a:r>
          </a:p>
          <a:p>
            <a:pPr marL="0" lvl="0" indent="0">
              <a:buNone/>
            </a:pPr>
            <a:r>
              <a:rPr lang="en-US" dirty="0">
                <a:solidFill>
                  <a:prstClr val="black"/>
                </a:solidFill>
                <a:hlinkClick r:id="rId2"/>
              </a:rPr>
              <a:t>tofindit.com</a:t>
            </a:r>
            <a:r>
              <a:rPr lang="en-US" dirty="0">
                <a:solidFill>
                  <a:prstClr val="black"/>
                </a:solidFill>
              </a:rPr>
              <a:t> and includes products for teen girls and boys. Avery hopes to soon expand her business to focus on helpful products for car interiors.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8101810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Editing for Content:</a:t>
            </a:r>
            <a:endParaRPr lang="en-US" dirty="0"/>
          </a:p>
        </p:txBody>
      </p:sp>
      <p:sp>
        <p:nvSpPr>
          <p:cNvPr id="3" name="Content Placeholder 2"/>
          <p:cNvSpPr>
            <a:spLocks noGrp="1"/>
          </p:cNvSpPr>
          <p:nvPr>
            <p:ph idx="1"/>
          </p:nvPr>
        </p:nvSpPr>
        <p:spPr>
          <a:xfrm>
            <a:off x="838200" y="1825624"/>
            <a:ext cx="10515600" cy="4792889"/>
          </a:xfrm>
        </p:spPr>
        <p:txBody>
          <a:bodyPr>
            <a:normAutofit fontScale="92500" lnSpcReduction="10000"/>
          </a:bodyPr>
          <a:lstStyle/>
          <a:p>
            <a:pPr marL="0" indent="0">
              <a:buNone/>
            </a:pPr>
            <a:r>
              <a:rPr lang="en-US" b="1" dirty="0" smtClean="0"/>
              <a:t>Remember to follow these 4 steps!</a:t>
            </a:r>
          </a:p>
          <a:p>
            <a:pPr marL="514350" indent="-514350">
              <a:buAutoNum type="arabicPeriod"/>
            </a:pPr>
            <a:endParaRPr lang="en-US" b="1" dirty="0"/>
          </a:p>
          <a:p>
            <a:pPr marL="514350" indent="-514350">
              <a:buAutoNum type="arabicPeriod"/>
            </a:pPr>
            <a:r>
              <a:rPr lang="en-US" b="1" dirty="0" smtClean="0"/>
              <a:t>Check Your Facts, Confirm Your Sources</a:t>
            </a:r>
          </a:p>
          <a:p>
            <a:pPr marL="514350" indent="-514350">
              <a:buAutoNum type="arabicPeriod"/>
            </a:pPr>
            <a:r>
              <a:rPr lang="en-US" b="1" dirty="0" smtClean="0"/>
              <a:t>Eliminate clichés, clunky prose, and slang</a:t>
            </a:r>
          </a:p>
          <a:p>
            <a:pPr marL="514350" indent="-514350">
              <a:buAutoNum type="arabicPeriod"/>
            </a:pPr>
            <a:r>
              <a:rPr lang="en-US" b="1" dirty="0" smtClean="0"/>
              <a:t>Cut the Fat</a:t>
            </a:r>
          </a:p>
          <a:p>
            <a:pPr marL="514350" indent="-514350">
              <a:buAutoNum type="arabicPeriod"/>
            </a:pPr>
            <a:r>
              <a:rPr lang="en-US" b="1" dirty="0" smtClean="0"/>
              <a:t>Read it out loud, but not to someone else</a:t>
            </a:r>
          </a:p>
          <a:p>
            <a:pPr marL="514350" indent="-514350">
              <a:buAutoNum type="arabicPeriod"/>
            </a:pPr>
            <a:endParaRPr lang="en-US" b="1" dirty="0"/>
          </a:p>
          <a:p>
            <a:pPr marL="0" indent="0" algn="ctr">
              <a:buNone/>
            </a:pPr>
            <a:r>
              <a:rPr lang="en-US" dirty="0" smtClean="0"/>
              <a:t>Once you’re happy with the way the story is written, </a:t>
            </a:r>
            <a:r>
              <a:rPr lang="en-US" i="1" dirty="0" smtClean="0"/>
              <a:t>then</a:t>
            </a:r>
            <a:r>
              <a:rPr lang="en-US" dirty="0" smtClean="0"/>
              <a:t> you can begin editing for grammar… </a:t>
            </a:r>
            <a:r>
              <a:rPr lang="en-US" b="1" dirty="0" smtClean="0"/>
              <a:t/>
            </a:r>
            <a:br>
              <a:rPr lang="en-US" b="1" dirty="0" smtClean="0"/>
            </a:br>
            <a:r>
              <a:rPr lang="en-US" b="1" dirty="0" smtClean="0"/>
              <a:t> </a:t>
            </a:r>
            <a:r>
              <a:rPr lang="en-US" b="1" smtClean="0"/>
              <a:t/>
            </a:r>
            <a:br>
              <a:rPr lang="en-US" b="1" smtClean="0"/>
            </a:br>
            <a:r>
              <a:rPr lang="en-US" b="1" dirty="0" smtClean="0"/>
              <a:t/>
            </a:r>
            <a:br>
              <a:rPr lang="en-US" b="1" dirty="0" smtClean="0"/>
            </a:br>
            <a:endParaRPr lang="en-US" dirty="0"/>
          </a:p>
        </p:txBody>
      </p:sp>
    </p:spTree>
    <p:extLst>
      <p:ext uri="{BB962C8B-B14F-4D97-AF65-F5344CB8AC3E}">
        <p14:creationId xmlns:p14="http://schemas.microsoft.com/office/powerpoint/2010/main" val="12422065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Editing for </a:t>
            </a:r>
            <a:r>
              <a:rPr lang="en-US" b="1" i="1" u="sng" dirty="0" smtClean="0"/>
              <a:t>Content</a:t>
            </a:r>
            <a:endParaRPr lang="en-US" b="1" i="1" u="sng" dirty="0"/>
          </a:p>
        </p:txBody>
      </p:sp>
      <p:sp>
        <p:nvSpPr>
          <p:cNvPr id="3" name="Content Placeholder 2"/>
          <p:cNvSpPr>
            <a:spLocks noGrp="1"/>
          </p:cNvSpPr>
          <p:nvPr>
            <p:ph idx="1"/>
          </p:nvPr>
        </p:nvSpPr>
        <p:spPr>
          <a:xfrm>
            <a:off x="6662056" y="1825625"/>
            <a:ext cx="4691743" cy="4351338"/>
          </a:xfrm>
        </p:spPr>
        <p:txBody>
          <a:bodyPr>
            <a:normAutofit fontScale="92500" lnSpcReduction="20000"/>
          </a:bodyPr>
          <a:lstStyle/>
          <a:p>
            <a:r>
              <a:rPr lang="en-US" u="sng" dirty="0" smtClean="0"/>
              <a:t>Also known as </a:t>
            </a:r>
            <a:r>
              <a:rPr lang="en-US" i="1" u="sng" dirty="0" smtClean="0"/>
              <a:t>revising</a:t>
            </a:r>
            <a:endParaRPr lang="en-US" u="sng" dirty="0" smtClean="0"/>
          </a:p>
          <a:p>
            <a:r>
              <a:rPr lang="en-US" dirty="0" smtClean="0"/>
              <a:t>Editing for content means:</a:t>
            </a:r>
          </a:p>
          <a:p>
            <a:pPr lvl="1"/>
            <a:r>
              <a:rPr lang="en-US" dirty="0" smtClean="0"/>
              <a:t> </a:t>
            </a:r>
            <a:r>
              <a:rPr lang="en-US" u="sng" dirty="0" smtClean="0"/>
              <a:t>you’re making sure things are </a:t>
            </a:r>
            <a:r>
              <a:rPr lang="en-US" b="1" u="sng" dirty="0" smtClean="0"/>
              <a:t>accurate</a:t>
            </a:r>
          </a:p>
          <a:p>
            <a:pPr lvl="1"/>
            <a:r>
              <a:rPr lang="en-US" u="sng" dirty="0" smtClean="0"/>
              <a:t>your writing </a:t>
            </a:r>
            <a:r>
              <a:rPr lang="en-US" b="1" u="sng" dirty="0" smtClean="0"/>
              <a:t>flows</a:t>
            </a:r>
            <a:r>
              <a:rPr lang="en-US" u="sng" dirty="0" smtClean="0"/>
              <a:t> and </a:t>
            </a:r>
            <a:r>
              <a:rPr lang="en-US" b="1" u="sng" dirty="0" smtClean="0"/>
              <a:t>makes</a:t>
            </a:r>
            <a:r>
              <a:rPr lang="en-US" u="sng" dirty="0" smtClean="0"/>
              <a:t> </a:t>
            </a:r>
            <a:r>
              <a:rPr lang="en-US" b="1" u="sng" dirty="0" smtClean="0"/>
              <a:t>sense</a:t>
            </a:r>
          </a:p>
          <a:p>
            <a:pPr lvl="1"/>
            <a:r>
              <a:rPr lang="en-US" b="1" u="sng" dirty="0" smtClean="0"/>
              <a:t>and your ideas are conveyed well and effectively.</a:t>
            </a:r>
          </a:p>
          <a:p>
            <a:r>
              <a:rPr lang="en-US" dirty="0" smtClean="0"/>
              <a:t>This also means that your ideas aren’t taking forever to explain—</a:t>
            </a:r>
            <a:r>
              <a:rPr lang="en-US" u="sng" dirty="0" smtClean="0"/>
              <a:t>you’re being </a:t>
            </a:r>
            <a:r>
              <a:rPr lang="en-US" i="1" u="sng" dirty="0" smtClean="0"/>
              <a:t>efficient </a:t>
            </a:r>
            <a:r>
              <a:rPr lang="en-US" u="sng" dirty="0" smtClean="0"/>
              <a:t>with your writing </a:t>
            </a:r>
            <a:r>
              <a:rPr lang="en-US" dirty="0" smtClean="0"/>
              <a:t>(not too wordy).</a:t>
            </a:r>
          </a:p>
          <a:p>
            <a:endParaRPr lang="en-US" dirty="0"/>
          </a:p>
        </p:txBody>
      </p:sp>
      <p:pic>
        <p:nvPicPr>
          <p:cNvPr id="3074" name="Picture 2" descr="Image result for bad writ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6832" y="1825625"/>
            <a:ext cx="6048401" cy="36707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0367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Editing for </a:t>
            </a:r>
            <a:r>
              <a:rPr lang="en-US" b="1" i="1" dirty="0" smtClean="0"/>
              <a:t>Grammar </a:t>
            </a:r>
            <a:r>
              <a:rPr lang="en-US" b="1" dirty="0" smtClean="0"/>
              <a:t>means…</a:t>
            </a:r>
            <a:endParaRPr lang="en-US" b="1" dirty="0"/>
          </a:p>
        </p:txBody>
      </p:sp>
      <p:sp>
        <p:nvSpPr>
          <p:cNvPr id="3" name="Content Placeholder 2"/>
          <p:cNvSpPr>
            <a:spLocks noGrp="1"/>
          </p:cNvSpPr>
          <p:nvPr>
            <p:ph idx="1"/>
          </p:nvPr>
        </p:nvSpPr>
        <p:spPr>
          <a:xfrm>
            <a:off x="518886" y="1375682"/>
            <a:ext cx="6128657" cy="5482318"/>
          </a:xfrm>
        </p:spPr>
        <p:txBody>
          <a:bodyPr>
            <a:normAutofit/>
          </a:bodyPr>
          <a:lstStyle/>
          <a:p>
            <a:r>
              <a:rPr lang="en-US" dirty="0" smtClean="0"/>
              <a:t>Your spelling is correct</a:t>
            </a:r>
          </a:p>
          <a:p>
            <a:r>
              <a:rPr lang="en-US" dirty="0" smtClean="0"/>
              <a:t>Your commas are correct</a:t>
            </a:r>
          </a:p>
          <a:p>
            <a:r>
              <a:rPr lang="en-US" dirty="0" smtClean="0"/>
              <a:t>You have semicolons and you know how to use them</a:t>
            </a:r>
          </a:p>
          <a:p>
            <a:r>
              <a:rPr lang="en-US" dirty="0" smtClean="0"/>
              <a:t>Your sentences actually have punctuation to </a:t>
            </a:r>
            <a:r>
              <a:rPr lang="en-US" i="1" dirty="0" smtClean="0"/>
              <a:t>end</a:t>
            </a:r>
            <a:r>
              <a:rPr lang="en-US" dirty="0" smtClean="0"/>
              <a:t> them</a:t>
            </a:r>
            <a:r>
              <a:rPr lang="en-US" sz="4800" dirty="0" smtClean="0"/>
              <a:t>.</a:t>
            </a:r>
            <a:endParaRPr lang="en-US" dirty="0" smtClean="0"/>
          </a:p>
          <a:p>
            <a:r>
              <a:rPr lang="en-US" dirty="0" smtClean="0"/>
              <a:t>Your sentences begin with CAPITAL letters</a:t>
            </a:r>
          </a:p>
          <a:p>
            <a:r>
              <a:rPr lang="en-US" dirty="0" smtClean="0"/>
              <a:t>Proper nouns are capitalized (such as people’s NAMES… like your </a:t>
            </a:r>
            <a:r>
              <a:rPr lang="en-US" i="1" dirty="0" smtClean="0"/>
              <a:t>own</a:t>
            </a:r>
            <a:r>
              <a:rPr lang="en-US" dirty="0" smtClean="0"/>
              <a:t> name)</a:t>
            </a:r>
            <a:endParaRPr lang="en-US" dirty="0"/>
          </a:p>
        </p:txBody>
      </p:sp>
      <p:sp>
        <p:nvSpPr>
          <p:cNvPr id="4" name="AutoShape 2" descr="Image result for funny grammar mistak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2"/>
          <a:stretch>
            <a:fillRect/>
          </a:stretch>
        </p:blipFill>
        <p:spPr>
          <a:xfrm>
            <a:off x="8669564" y="160337"/>
            <a:ext cx="3729491" cy="3729491"/>
          </a:xfrm>
          <a:prstGeom prst="rect">
            <a:avLst/>
          </a:prstGeom>
        </p:spPr>
      </p:pic>
      <p:pic>
        <p:nvPicPr>
          <p:cNvPr id="4102" name="Picture 6" descr="Image result for funny grammar mistakes exampl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6260" y="3889828"/>
            <a:ext cx="3008539" cy="30085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2985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0771" y="234497"/>
            <a:ext cx="10515600" cy="3132818"/>
          </a:xfrm>
        </p:spPr>
        <p:txBody>
          <a:bodyPr>
            <a:normAutofit/>
          </a:bodyPr>
          <a:lstStyle/>
          <a:p>
            <a:pPr algn="ctr"/>
            <a:r>
              <a:rPr lang="en-US" sz="7200" u="sng" dirty="0" smtClean="0"/>
              <a:t>How to Edit for Content</a:t>
            </a:r>
            <a:r>
              <a:rPr lang="en-US" sz="7200" dirty="0" smtClean="0"/>
              <a:t/>
            </a:r>
            <a:br>
              <a:rPr lang="en-US" sz="7200" dirty="0" smtClean="0"/>
            </a:br>
            <a:r>
              <a:rPr lang="en-US" sz="7200" dirty="0" smtClean="0"/>
              <a:t>(Write these steps down…)</a:t>
            </a:r>
            <a:endParaRPr lang="en-US" sz="7200" dirty="0"/>
          </a:p>
        </p:txBody>
      </p:sp>
      <p:pic>
        <p:nvPicPr>
          <p:cNvPr id="6146" name="Picture 2" descr="red foundation pen on docum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7216" y="3054597"/>
            <a:ext cx="5722711" cy="38034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1209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b="1" u="sng" dirty="0" smtClean="0"/>
              <a:t>1. Check Your Facts, Confirm Your Sources</a:t>
            </a:r>
            <a:r>
              <a:rPr lang="en-US" sz="4800" b="1" dirty="0"/>
              <a:t/>
            </a:r>
            <a:br>
              <a:rPr lang="en-US" sz="4800" b="1" dirty="0"/>
            </a:br>
            <a:endParaRPr lang="en-US" sz="4800" b="1" dirty="0"/>
          </a:p>
        </p:txBody>
      </p:sp>
      <p:sp>
        <p:nvSpPr>
          <p:cNvPr id="3" name="Content Placeholder 2"/>
          <p:cNvSpPr>
            <a:spLocks noGrp="1"/>
          </p:cNvSpPr>
          <p:nvPr>
            <p:ph idx="1"/>
          </p:nvPr>
        </p:nvSpPr>
        <p:spPr>
          <a:xfrm>
            <a:off x="838200" y="1172483"/>
            <a:ext cx="4865914" cy="5155746"/>
          </a:xfrm>
        </p:spPr>
        <p:txBody>
          <a:bodyPr>
            <a:normAutofit fontScale="92500" lnSpcReduction="10000"/>
          </a:bodyPr>
          <a:lstStyle/>
          <a:p>
            <a:r>
              <a:rPr lang="en-US" dirty="0" smtClean="0"/>
              <a:t>Journalists must maintain their credibility!</a:t>
            </a:r>
          </a:p>
          <a:p>
            <a:r>
              <a:rPr lang="en-US" u="sng" dirty="0" smtClean="0"/>
              <a:t>Their sources’ correctness or incorrectness WILL affect them in a good or bad way!</a:t>
            </a:r>
          </a:p>
          <a:p>
            <a:r>
              <a:rPr lang="en-US" dirty="0" smtClean="0"/>
              <a:t>Make sure you’re spelling your sources’ names correctly (even if their name is John Smith! It could be Jon Smith, John </a:t>
            </a:r>
            <a:r>
              <a:rPr lang="en-US" dirty="0" err="1" smtClean="0"/>
              <a:t>Smithe</a:t>
            </a:r>
            <a:r>
              <a:rPr lang="en-US" dirty="0" smtClean="0"/>
              <a:t>, John Smith, who knows!)</a:t>
            </a:r>
          </a:p>
          <a:p>
            <a:r>
              <a:rPr lang="en-US" u="sng" dirty="0" smtClean="0"/>
              <a:t>Did you get your information from a </a:t>
            </a:r>
            <a:r>
              <a:rPr lang="en-US" i="1" u="sng" dirty="0" smtClean="0"/>
              <a:t>reliable</a:t>
            </a:r>
            <a:r>
              <a:rPr lang="en-US" u="sng" dirty="0" smtClean="0"/>
              <a:t> source?</a:t>
            </a:r>
          </a:p>
          <a:p>
            <a:r>
              <a:rPr lang="en-US" u="sng" dirty="0" smtClean="0"/>
              <a:t>If quoting, is it accurate (according to your source)?</a:t>
            </a:r>
          </a:p>
          <a:p>
            <a:endParaRPr lang="en-US" dirty="0"/>
          </a:p>
        </p:txBody>
      </p:sp>
      <p:pic>
        <p:nvPicPr>
          <p:cNvPr id="1026" name="Picture 2" descr="Image result for check your sourc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3117" y="1452108"/>
            <a:ext cx="4550683" cy="50208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8502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713" y="297255"/>
            <a:ext cx="10095830" cy="1222043"/>
          </a:xfrm>
        </p:spPr>
        <p:txBody>
          <a:bodyPr>
            <a:normAutofit fontScale="90000"/>
          </a:bodyPr>
          <a:lstStyle/>
          <a:p>
            <a:pPr algn="ctr"/>
            <a:r>
              <a:rPr lang="en-US" b="1" u="sng" dirty="0" smtClean="0"/>
              <a:t>2. </a:t>
            </a:r>
            <a:r>
              <a:rPr lang="en-US" b="1" u="sng" dirty="0"/>
              <a:t>Eliminate </a:t>
            </a:r>
            <a:r>
              <a:rPr lang="en-US" b="1" u="sng" dirty="0" smtClean="0"/>
              <a:t>clichés, </a:t>
            </a:r>
            <a:r>
              <a:rPr lang="en-US" b="1" u="sng" dirty="0"/>
              <a:t>clunky </a:t>
            </a:r>
            <a:r>
              <a:rPr lang="en-US" b="1" u="sng" dirty="0" smtClean="0"/>
              <a:t>prose, and slang</a:t>
            </a:r>
            <a:r>
              <a:rPr lang="en-US" b="1" u="sng" dirty="0"/>
              <a:t/>
            </a:r>
            <a:br>
              <a:rPr lang="en-US" b="1" u="sng" dirty="0"/>
            </a:br>
            <a:endParaRPr lang="en-US" b="1" u="sng" dirty="0"/>
          </a:p>
        </p:txBody>
      </p:sp>
      <p:sp>
        <p:nvSpPr>
          <p:cNvPr id="3" name="Content Placeholder 2"/>
          <p:cNvSpPr>
            <a:spLocks noGrp="1"/>
          </p:cNvSpPr>
          <p:nvPr>
            <p:ph idx="1"/>
          </p:nvPr>
        </p:nvSpPr>
        <p:spPr>
          <a:xfrm>
            <a:off x="838200" y="1825625"/>
            <a:ext cx="4948917" cy="4351338"/>
          </a:xfrm>
        </p:spPr>
        <p:txBody>
          <a:bodyPr>
            <a:normAutofit fontScale="92500" lnSpcReduction="20000"/>
          </a:bodyPr>
          <a:lstStyle/>
          <a:p>
            <a:r>
              <a:rPr lang="en-US" dirty="0" smtClean="0"/>
              <a:t>What’s a cliché</a:t>
            </a:r>
            <a:r>
              <a:rPr lang="en-US" dirty="0" smtClean="0"/>
              <a:t>?</a:t>
            </a:r>
          </a:p>
          <a:p>
            <a:pPr lvl="1"/>
            <a:r>
              <a:rPr lang="en-US" sz="1900" u="sng" dirty="0" smtClean="0"/>
              <a:t>Cliché: An overused expression or phrase that has lost its originality and impact</a:t>
            </a:r>
            <a:endParaRPr lang="en-US" sz="1900" u="sng" dirty="0" smtClean="0"/>
          </a:p>
          <a:p>
            <a:r>
              <a:rPr lang="en-US" dirty="0" smtClean="0"/>
              <a:t>Why avoid it in your writing</a:t>
            </a:r>
            <a:r>
              <a:rPr lang="en-US" dirty="0" smtClean="0"/>
              <a:t>?</a:t>
            </a:r>
          </a:p>
          <a:p>
            <a:pPr lvl="1"/>
            <a:r>
              <a:rPr lang="en-US" sz="1600" dirty="0" smtClean="0"/>
              <a:t>Who wants to read things they hear/see all the time??</a:t>
            </a:r>
            <a:endParaRPr lang="en-US" sz="1700" dirty="0" smtClean="0"/>
          </a:p>
          <a:p>
            <a:r>
              <a:rPr lang="en-US" u="sng" dirty="0" smtClean="0"/>
              <a:t>Clunky Prose = wordiness for the sake of being wordy to have more words in your wordy, written article. </a:t>
            </a:r>
          </a:p>
          <a:p>
            <a:r>
              <a:rPr lang="en-US" dirty="0" smtClean="0"/>
              <a:t>Slang</a:t>
            </a:r>
          </a:p>
          <a:p>
            <a:pPr lvl="1"/>
            <a:r>
              <a:rPr lang="en-US" dirty="0" smtClean="0"/>
              <a:t>Nothing in your article is lit, tight, sweet (unless you’re talking about sugary things), or any other word with an expiration date</a:t>
            </a:r>
            <a:endParaRPr lang="en-US" dirty="0"/>
          </a:p>
        </p:txBody>
      </p:sp>
      <p:pic>
        <p:nvPicPr>
          <p:cNvPr id="5122" name="Picture 2" descr="Image result for it was a dark and stormy night snoop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9517" y="1519298"/>
            <a:ext cx="4563609" cy="45636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7507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3. Cut the Fat</a:t>
            </a:r>
            <a:endParaRPr lang="en-US" b="1" u="sng" dirty="0"/>
          </a:p>
        </p:txBody>
      </p:sp>
      <p:sp>
        <p:nvSpPr>
          <p:cNvPr id="3" name="Content Placeholder 2"/>
          <p:cNvSpPr>
            <a:spLocks noGrp="1"/>
          </p:cNvSpPr>
          <p:nvPr>
            <p:ph idx="1"/>
          </p:nvPr>
        </p:nvSpPr>
        <p:spPr>
          <a:xfrm>
            <a:off x="838200" y="1825624"/>
            <a:ext cx="10515600" cy="4895809"/>
          </a:xfrm>
        </p:spPr>
        <p:txBody>
          <a:bodyPr>
            <a:normAutofit fontScale="92500" lnSpcReduction="10000"/>
          </a:bodyPr>
          <a:lstStyle/>
          <a:p>
            <a:r>
              <a:rPr lang="en-US" u="sng" dirty="0" smtClean="0"/>
              <a:t>Be EFFICIENT with your writing—use only the words you need to effectively express your idea and NO MORE than that!</a:t>
            </a:r>
          </a:p>
          <a:p>
            <a:pPr marL="457200" lvl="1" indent="0">
              <a:buNone/>
            </a:pPr>
            <a:endParaRPr lang="en-US" dirty="0" smtClean="0"/>
          </a:p>
          <a:p>
            <a:pPr marL="457200" lvl="1" indent="0">
              <a:buNone/>
            </a:pPr>
            <a:r>
              <a:rPr lang="en-US" i="1" dirty="0" smtClean="0">
                <a:solidFill>
                  <a:srgbClr val="FF0000"/>
                </a:solidFill>
              </a:rPr>
              <a:t>One student volunteer will read the following out loud:</a:t>
            </a:r>
          </a:p>
          <a:p>
            <a:pPr lvl="1"/>
            <a:r>
              <a:rPr lang="en-US" b="1" i="1" dirty="0" smtClean="0">
                <a:solidFill>
                  <a:srgbClr val="FF0000"/>
                </a:solidFill>
              </a:rPr>
              <a:t>Inefficient</a:t>
            </a:r>
            <a:r>
              <a:rPr lang="en-US" b="1" i="1" dirty="0" smtClean="0">
                <a:solidFill>
                  <a:srgbClr val="FF0000"/>
                </a:solidFill>
              </a:rPr>
              <a:t>:</a:t>
            </a:r>
          </a:p>
          <a:p>
            <a:pPr lvl="2"/>
            <a:r>
              <a:rPr lang="en-US" sz="2400" b="1" dirty="0" smtClean="0">
                <a:solidFill>
                  <a:srgbClr val="FF0000"/>
                </a:solidFill>
              </a:rPr>
              <a:t>As I was pulling into my driveway, I realized that we were going to be having a birthday party soon, so I decided to go back out and pick up some of the supplies that we might </a:t>
            </a:r>
            <a:r>
              <a:rPr lang="en-US" sz="2400" b="1" dirty="0" smtClean="0">
                <a:solidFill>
                  <a:srgbClr val="FF0000"/>
                </a:solidFill>
              </a:rPr>
              <a:t>have needed. </a:t>
            </a:r>
            <a:r>
              <a:rPr lang="en-US" sz="2400" dirty="0" smtClean="0">
                <a:solidFill>
                  <a:srgbClr val="FF0000"/>
                </a:solidFill>
              </a:rPr>
              <a:t>(word count = </a:t>
            </a:r>
            <a:r>
              <a:rPr lang="en-US" sz="2400" dirty="0" smtClean="0">
                <a:solidFill>
                  <a:srgbClr val="FF0000"/>
                </a:solidFill>
              </a:rPr>
              <a:t>39)</a:t>
            </a:r>
          </a:p>
          <a:p>
            <a:pPr marL="914400" lvl="2" indent="0">
              <a:buNone/>
            </a:pPr>
            <a:endParaRPr lang="en-US" sz="2400" dirty="0" smtClean="0"/>
          </a:p>
          <a:p>
            <a:pPr marL="457200" lvl="1" indent="0">
              <a:buNone/>
            </a:pPr>
            <a:r>
              <a:rPr lang="en-US" i="1" dirty="0" smtClean="0">
                <a:solidFill>
                  <a:srgbClr val="00B050"/>
                </a:solidFill>
              </a:rPr>
              <a:t>A different student will read this one out loud:</a:t>
            </a:r>
            <a:endParaRPr lang="en-US" i="1" dirty="0">
              <a:solidFill>
                <a:srgbClr val="00B050"/>
              </a:solidFill>
            </a:endParaRPr>
          </a:p>
          <a:p>
            <a:pPr lvl="1"/>
            <a:r>
              <a:rPr lang="en-US" b="1" i="1" dirty="0" smtClean="0">
                <a:solidFill>
                  <a:srgbClr val="00B050"/>
                </a:solidFill>
              </a:rPr>
              <a:t>Efficient:</a:t>
            </a:r>
          </a:p>
          <a:p>
            <a:pPr lvl="2"/>
            <a:r>
              <a:rPr lang="en-US" sz="2400" b="1" dirty="0" smtClean="0">
                <a:solidFill>
                  <a:srgbClr val="00B050"/>
                </a:solidFill>
              </a:rPr>
              <a:t>As I pulled into the driveway, I realized that </a:t>
            </a:r>
            <a:r>
              <a:rPr lang="en-US" sz="2400" b="1" dirty="0" smtClean="0">
                <a:solidFill>
                  <a:srgbClr val="00B050"/>
                </a:solidFill>
              </a:rPr>
              <a:t>we’re </a:t>
            </a:r>
            <a:r>
              <a:rPr lang="en-US" sz="2400" b="1" dirty="0" smtClean="0">
                <a:solidFill>
                  <a:srgbClr val="00B050"/>
                </a:solidFill>
              </a:rPr>
              <a:t>having a birthday party </a:t>
            </a:r>
            <a:r>
              <a:rPr lang="en-US" sz="2400" b="1" dirty="0" smtClean="0">
                <a:solidFill>
                  <a:srgbClr val="00B050"/>
                </a:solidFill>
              </a:rPr>
              <a:t>next weekend</a:t>
            </a:r>
            <a:r>
              <a:rPr lang="en-US" sz="2400" b="1" dirty="0" smtClean="0">
                <a:solidFill>
                  <a:srgbClr val="00B050"/>
                </a:solidFill>
              </a:rPr>
              <a:t>, so I </a:t>
            </a:r>
            <a:r>
              <a:rPr lang="en-US" sz="2400" b="1" dirty="0" smtClean="0">
                <a:solidFill>
                  <a:srgbClr val="00B050"/>
                </a:solidFill>
              </a:rPr>
              <a:t>turned around to go buy </a:t>
            </a:r>
            <a:r>
              <a:rPr lang="en-US" sz="2400" b="1" dirty="0" smtClean="0">
                <a:solidFill>
                  <a:srgbClr val="00B050"/>
                </a:solidFill>
              </a:rPr>
              <a:t>party supplies. </a:t>
            </a:r>
            <a:r>
              <a:rPr lang="en-US" sz="2400" dirty="0" smtClean="0">
                <a:solidFill>
                  <a:srgbClr val="00B050"/>
                </a:solidFill>
              </a:rPr>
              <a:t>(word count = </a:t>
            </a:r>
            <a:r>
              <a:rPr lang="en-US" sz="2400" dirty="0" smtClean="0">
                <a:solidFill>
                  <a:srgbClr val="00B050"/>
                </a:solidFill>
              </a:rPr>
              <a:t>25)</a:t>
            </a:r>
          </a:p>
          <a:p>
            <a:pPr lvl="2"/>
            <a:endParaRPr lang="en-US" sz="2400" dirty="0"/>
          </a:p>
          <a:p>
            <a:pPr marL="914400" lvl="2" indent="0" algn="ctr">
              <a:buNone/>
            </a:pPr>
            <a:r>
              <a:rPr lang="en-US" sz="2400" dirty="0" smtClean="0"/>
              <a:t>Same idea, but the second one is WAY more efficient!</a:t>
            </a:r>
            <a:endParaRPr lang="en-US" sz="2400" dirty="0" smtClean="0"/>
          </a:p>
          <a:p>
            <a:pPr marL="1371600" lvl="3" indent="0">
              <a:buNone/>
            </a:pPr>
            <a:endParaRPr lang="en-US" dirty="0" smtClean="0"/>
          </a:p>
        </p:txBody>
      </p:sp>
    </p:spTree>
    <p:extLst>
      <p:ext uri="{BB962C8B-B14F-4D97-AF65-F5344CB8AC3E}">
        <p14:creationId xmlns:p14="http://schemas.microsoft.com/office/powerpoint/2010/main" val="1832700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u="sng" dirty="0" smtClean="0"/>
              <a:t>4. Listen for your own mistakes—</a:t>
            </a:r>
            <a:br>
              <a:rPr lang="en-US" b="1" u="sng" dirty="0" smtClean="0"/>
            </a:br>
            <a:r>
              <a:rPr lang="en-US" b="1" u="sng" dirty="0" smtClean="0"/>
              <a:t>Read it out loud, but not to someone else</a:t>
            </a:r>
            <a:br>
              <a:rPr lang="en-US" b="1" u="sng" dirty="0" smtClean="0"/>
            </a:br>
            <a:r>
              <a:rPr lang="en-US" b="1" u="sng" dirty="0" smtClean="0"/>
              <a:t> </a:t>
            </a:r>
            <a:endParaRPr lang="en-US" b="1" u="sng" dirty="0"/>
          </a:p>
        </p:txBody>
      </p:sp>
      <p:sp>
        <p:nvSpPr>
          <p:cNvPr id="3" name="Content Placeholder 2"/>
          <p:cNvSpPr>
            <a:spLocks noGrp="1"/>
          </p:cNvSpPr>
          <p:nvPr>
            <p:ph idx="1"/>
          </p:nvPr>
        </p:nvSpPr>
        <p:spPr>
          <a:xfrm>
            <a:off x="838200" y="1825624"/>
            <a:ext cx="4590143" cy="5032375"/>
          </a:xfrm>
        </p:spPr>
        <p:txBody>
          <a:bodyPr>
            <a:normAutofit fontScale="92500"/>
          </a:bodyPr>
          <a:lstStyle/>
          <a:p>
            <a:r>
              <a:rPr lang="en-US" dirty="0" smtClean="0"/>
              <a:t>Your writing should make sense to someone else on its </a:t>
            </a:r>
            <a:r>
              <a:rPr lang="en-US" dirty="0" smtClean="0"/>
              <a:t>own—if you read your writing to someone, </a:t>
            </a:r>
            <a:r>
              <a:rPr lang="en-US" dirty="0" smtClean="0"/>
              <a:t>you will make it sound the way you want to.</a:t>
            </a:r>
          </a:p>
          <a:p>
            <a:r>
              <a:rPr lang="en-US" dirty="0" smtClean="0"/>
              <a:t>When </a:t>
            </a:r>
            <a:r>
              <a:rPr lang="en-US" dirty="0" smtClean="0"/>
              <a:t>you read it out loud to yourself, you’re more likely to catch mistakes in the way you structured sentences.</a:t>
            </a:r>
          </a:p>
          <a:p>
            <a:r>
              <a:rPr lang="en-US" dirty="0" smtClean="0"/>
              <a:t>You know how it </a:t>
            </a:r>
            <a:r>
              <a:rPr lang="en-US" i="1" dirty="0" smtClean="0"/>
              <a:t>should</a:t>
            </a:r>
            <a:r>
              <a:rPr lang="en-US" dirty="0" smtClean="0"/>
              <a:t> sound, so sometimes it’s easier to </a:t>
            </a:r>
            <a:r>
              <a:rPr lang="en-US" i="1" dirty="0" smtClean="0"/>
              <a:t>hear</a:t>
            </a:r>
            <a:r>
              <a:rPr lang="en-US" dirty="0" smtClean="0"/>
              <a:t> our mistakes than to see them on paper.</a:t>
            </a:r>
            <a:endParaRPr lang="en-US" dirty="0"/>
          </a:p>
        </p:txBody>
      </p:sp>
      <p:pic>
        <p:nvPicPr>
          <p:cNvPr id="5" name="Picture 4"/>
          <p:cNvPicPr>
            <a:picLocks noChangeAspect="1"/>
          </p:cNvPicPr>
          <p:nvPr/>
        </p:nvPicPr>
        <p:blipFill>
          <a:blip r:embed="rId2"/>
          <a:stretch>
            <a:fillRect/>
          </a:stretch>
        </p:blipFill>
        <p:spPr>
          <a:xfrm>
            <a:off x="6333898" y="2078944"/>
            <a:ext cx="4711187" cy="3334885"/>
          </a:xfrm>
          <a:prstGeom prst="rect">
            <a:avLst/>
          </a:prstGeom>
        </p:spPr>
      </p:pic>
    </p:spTree>
    <p:extLst>
      <p:ext uri="{BB962C8B-B14F-4D97-AF65-F5344CB8AC3E}">
        <p14:creationId xmlns:p14="http://schemas.microsoft.com/office/powerpoint/2010/main" val="1002199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18727</TotalTime>
  <Words>909</Words>
  <Application>Microsoft Office PowerPoint</Application>
  <PresentationFormat>Widescreen</PresentationFormat>
  <Paragraphs>158</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Unit 6: Crafting Excellence</vt:lpstr>
      <vt:lpstr>FYI</vt:lpstr>
      <vt:lpstr>Editing for Content</vt:lpstr>
      <vt:lpstr>Editing for Grammar means…</vt:lpstr>
      <vt:lpstr>How to Edit for Content (Write these steps down…)</vt:lpstr>
      <vt:lpstr>1. Check Your Facts, Confirm Your Sources </vt:lpstr>
      <vt:lpstr>2. Eliminate clichés, clunky prose, and slang </vt:lpstr>
      <vt:lpstr>3. Cut the Fat</vt:lpstr>
      <vt:lpstr>4. Listen for your own mistakes— Read it out loud, but not to someone else  </vt:lpstr>
      <vt:lpstr>Read the following quietly to yourself:</vt:lpstr>
      <vt:lpstr>What’s wrong?  Think content—not grammar</vt:lpstr>
      <vt:lpstr>What else?</vt:lpstr>
      <vt:lpstr>Anything else?—this is a work in progress!</vt:lpstr>
      <vt:lpstr>A different one—read quietly to yourself</vt:lpstr>
      <vt:lpstr>Repetitive</vt:lpstr>
      <vt:lpstr>Cut the fat—you don’t need to say this.</vt:lpstr>
      <vt:lpstr>Cliché– use a different quote, if possible</vt:lpstr>
      <vt:lpstr>Random—this doesn’t help the story!</vt:lpstr>
      <vt:lpstr>Better:</vt:lpstr>
      <vt:lpstr>Another one…. Read to yourself</vt:lpstr>
      <vt:lpstr>1st paragraph:</vt:lpstr>
      <vt:lpstr>2nd paragraph:</vt:lpstr>
      <vt:lpstr>3rd and 4th paragraphs: </vt:lpstr>
      <vt:lpstr>Better:</vt:lpstr>
      <vt:lpstr>Editing for Content: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6: Crafting Excellence</dc:title>
  <dc:creator>Morgan, Hillary D.</dc:creator>
  <cp:lastModifiedBy>Morgan, Hillary D.</cp:lastModifiedBy>
  <cp:revision>30</cp:revision>
  <dcterms:created xsi:type="dcterms:W3CDTF">2016-10-19T17:34:19Z</dcterms:created>
  <dcterms:modified xsi:type="dcterms:W3CDTF">2017-10-30T17:35:16Z</dcterms:modified>
</cp:coreProperties>
</file>