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2"/>
  </p:notesMasterIdLst>
  <p:handoutMasterIdLst>
    <p:handoutMasterId r:id="rId23"/>
  </p:handoutMasterIdLst>
  <p:sldIdLst>
    <p:sldId id="262" r:id="rId3"/>
    <p:sldId id="263" r:id="rId4"/>
    <p:sldId id="264" r:id="rId5"/>
    <p:sldId id="266" r:id="rId6"/>
    <p:sldId id="279" r:id="rId7"/>
    <p:sldId id="280" r:id="rId8"/>
    <p:sldId id="281" r:id="rId9"/>
    <p:sldId id="288" r:id="rId10"/>
    <p:sldId id="289" r:id="rId11"/>
    <p:sldId id="290" r:id="rId12"/>
    <p:sldId id="267" r:id="rId13"/>
    <p:sldId id="268" r:id="rId14"/>
    <p:sldId id="274" r:id="rId15"/>
    <p:sldId id="275" r:id="rId16"/>
    <p:sldId id="276" r:id="rId17"/>
    <p:sldId id="277" r:id="rId18"/>
    <p:sldId id="286" r:id="rId19"/>
    <p:sldId id="287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321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755" userDrawn="1">
          <p15:clr>
            <a:srgbClr val="A4A3A4"/>
          </p15:clr>
        </p15:guide>
        <p15:guide id="7" pos="5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62" y="108"/>
      </p:cViewPr>
      <p:guideLst>
        <p:guide orient="horz" pos="2160"/>
        <p:guide orient="horz" pos="1008"/>
        <p:guide orient="horz" pos="3888"/>
        <p:guide orient="horz" pos="321"/>
        <p:guide pos="2880"/>
        <p:guide pos="755"/>
        <p:guide pos="538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668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492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2694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0321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0786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717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5187" y="6356352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87226" y="6356352"/>
            <a:ext cx="29813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6188" y="6356352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1976" y="4344916"/>
            <a:ext cx="5638800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977" y="1600201"/>
            <a:ext cx="6248400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9272" y="685800"/>
            <a:ext cx="588798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1584" y="685800"/>
            <a:ext cx="1340994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645433"/>
            <a:ext cx="8520600" cy="44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625167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8048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273" y="4259997"/>
            <a:ext cx="5449886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72" y="1600201"/>
            <a:ext cx="62140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2520" y="1600200"/>
            <a:ext cx="361188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388" y="1600200"/>
            <a:ext cx="361188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9293" y="2514600"/>
            <a:ext cx="3615107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9293" y="1499616"/>
            <a:ext cx="3615107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5388" y="2514707"/>
            <a:ext cx="3611880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389" y="1499616"/>
            <a:ext cx="3615107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177801"/>
            <a:ext cx="7339012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351" y="482600"/>
            <a:ext cx="4534049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325864" y="1828800"/>
            <a:ext cx="247071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325864" y="381000"/>
            <a:ext cx="2470710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2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C8C5-A9A9-4B3A-B134-0E3A713D185C}" type="datetime1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3886200" y="482600"/>
            <a:ext cx="4648200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5890" y="1828800"/>
            <a:ext cx="247071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890" y="381000"/>
            <a:ext cx="2470710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0" y="6356352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8239" y="6356352"/>
            <a:ext cx="2981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1" y="6356352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955" y="-9144"/>
            <a:ext cx="9136045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 sz="1800"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389" y="1600200"/>
            <a:ext cx="7339012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389" y="177801"/>
            <a:ext cx="7339012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21976" y="4344916"/>
            <a:ext cx="6560024" cy="111608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5-3 “to Use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Inverted Pyramid’ </a:t>
            </a:r>
            <a:r>
              <a:rPr lang="en-US" dirty="0" smtClean="0"/>
              <a:t>or Not… </a:t>
            </a:r>
            <a:r>
              <a:rPr lang="en-US" b="1" i="1" dirty="0" smtClean="0"/>
              <a:t>that</a:t>
            </a:r>
            <a:r>
              <a:rPr lang="en-US" dirty="0" smtClean="0"/>
              <a:t> is the Question”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5: Building the Story</a:t>
            </a:r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ROWAN COUNTY, NC (WBTV) -Firefighters responded to a two-alarm fire at a </a:t>
            </a:r>
            <a:r>
              <a:rPr lang="en-US" dirty="0">
                <a:solidFill>
                  <a:schemeClr val="accent5"/>
                </a:solidFill>
              </a:rPr>
              <a:t>home</a:t>
            </a:r>
            <a:r>
              <a:rPr lang="en-US" dirty="0"/>
              <a:t> in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Rowan County </a:t>
            </a:r>
            <a:r>
              <a:rPr lang="en-US" dirty="0"/>
              <a:t>Thursday night.</a:t>
            </a:r>
          </a:p>
          <a:p>
            <a:r>
              <a:rPr lang="en-US" dirty="0"/>
              <a:t>According to officials,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the incident happened in the 1200 block of Bronco Run in West Rowan.</a:t>
            </a:r>
          </a:p>
          <a:p>
            <a:r>
              <a:rPr lang="en-US" dirty="0">
                <a:solidFill>
                  <a:schemeClr val="accent5"/>
                </a:solidFill>
              </a:rPr>
              <a:t>The fire happened at a single wide home, and the storage shed was damaged.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 graph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8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idx="1"/>
          </p:nvPr>
        </p:nvSpPr>
        <p:spPr>
          <a:xfrm>
            <a:off x="1195388" y="1295400"/>
            <a:ext cx="7491411" cy="556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 algn="ctr">
              <a:spcBef>
                <a:spcPts val="1400"/>
              </a:spcBef>
              <a:buNone/>
            </a:pPr>
            <a:r>
              <a:rPr lang="en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Let’s suppose the City Police Department reports that an accident occurred at 2:30 a.m. today. </a:t>
            </a:r>
          </a:p>
          <a:p>
            <a:pPr marL="0" indent="0" algn="ctr">
              <a:spcBef>
                <a:spcPts val="1400"/>
              </a:spcBef>
              <a:buNone/>
            </a:pPr>
            <a:endParaRPr lang="en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Times New Roman"/>
            </a:endParaRPr>
          </a:p>
          <a:p>
            <a:pPr marL="0" indent="0" algn="ctr">
              <a:spcBef>
                <a:spcPts val="1400"/>
              </a:spcBef>
              <a:buNone/>
            </a:pPr>
            <a:r>
              <a:rPr lang="en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This </a:t>
            </a:r>
            <a:r>
              <a:rPr lang="en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is the information the police provided to the press: </a:t>
            </a:r>
          </a:p>
          <a:p>
            <a:pPr>
              <a:spcBef>
                <a:spcPts val="1400"/>
              </a:spcBef>
            </a:pPr>
            <a:endParaRPr lang="en" dirty="0" smtClean="0">
              <a:sym typeface="Times New Roman"/>
            </a:endParaRP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A </a:t>
            </a:r>
            <a:r>
              <a:rPr lang="en" dirty="0">
                <a:sym typeface="Times New Roman"/>
              </a:rPr>
              <a:t>car driven by Joe White, 29 </a:t>
            </a:r>
            <a:r>
              <a:rPr lang="en" dirty="0" smtClean="0">
                <a:sym typeface="Times New Roman"/>
              </a:rPr>
              <a:t>years-old</a:t>
            </a:r>
            <a:r>
              <a:rPr lang="en" dirty="0">
                <a:sym typeface="Times New Roman"/>
              </a:rPr>
              <a:t>, </a:t>
            </a:r>
            <a:endParaRPr lang="en" dirty="0" smtClean="0">
              <a:sym typeface="Times New Roman"/>
            </a:endParaRP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Hit </a:t>
            </a:r>
            <a:r>
              <a:rPr lang="en" dirty="0">
                <a:sym typeface="Times New Roman"/>
              </a:rPr>
              <a:t>a curb on Main </a:t>
            </a:r>
            <a:r>
              <a:rPr lang="en" dirty="0" smtClean="0">
                <a:sym typeface="Times New Roman"/>
              </a:rPr>
              <a:t>Street in Charlotte, NC &amp; smashed </a:t>
            </a:r>
            <a:r>
              <a:rPr lang="en" dirty="0">
                <a:sym typeface="Times New Roman"/>
              </a:rPr>
              <a:t>into a tree and overturned. </a:t>
            </a:r>
            <a:endParaRPr lang="en" dirty="0" smtClean="0">
              <a:sym typeface="Times New Roman"/>
            </a:endParaRP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Police </a:t>
            </a:r>
            <a:r>
              <a:rPr lang="en" dirty="0">
                <a:sym typeface="Times New Roman"/>
              </a:rPr>
              <a:t>say White was speeding and lost control of his car. </a:t>
            </a:r>
            <a:endParaRPr lang="en" dirty="0" smtClean="0">
              <a:sym typeface="Times New Roman"/>
            </a:endParaRP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He </a:t>
            </a:r>
            <a:r>
              <a:rPr lang="en" dirty="0">
                <a:sym typeface="Times New Roman"/>
              </a:rPr>
              <a:t>was hospitalized for minor injuries. </a:t>
            </a:r>
          </a:p>
          <a:p>
            <a:pPr>
              <a:spcBef>
                <a:spcPts val="1400"/>
              </a:spcBef>
            </a:pPr>
            <a:r>
              <a:rPr lang="en" dirty="0">
                <a:sym typeface="Times New Roman"/>
              </a:rPr>
              <a:t>A passenger in White’s car was killed. </a:t>
            </a:r>
            <a:endParaRPr lang="en" dirty="0" smtClean="0">
              <a:sym typeface="Times New Roman"/>
            </a:endParaRP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The </a:t>
            </a:r>
            <a:r>
              <a:rPr lang="en" dirty="0">
                <a:sym typeface="Times New Roman"/>
              </a:rPr>
              <a:t>passenger was Amanda Smith, 22 </a:t>
            </a:r>
            <a:r>
              <a:rPr lang="en" dirty="0" smtClean="0">
                <a:sym typeface="Times New Roman"/>
              </a:rPr>
              <a:t>years-old</a:t>
            </a:r>
            <a:r>
              <a:rPr lang="en" dirty="0">
                <a:sym typeface="Times New Roman"/>
              </a:rPr>
              <a:t>. </a:t>
            </a:r>
            <a:endParaRPr lang="en" dirty="0" smtClean="0">
              <a:sym typeface="Times New Roman"/>
            </a:endParaRP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She </a:t>
            </a:r>
            <a:r>
              <a:rPr lang="en" dirty="0">
                <a:sym typeface="Times New Roman"/>
              </a:rPr>
              <a:t>was pronounced dead at 2:45 a.m. </a:t>
            </a:r>
          </a:p>
          <a:p>
            <a:pPr>
              <a:spcBef>
                <a:spcPts val="1400"/>
              </a:spcBef>
            </a:pPr>
            <a:r>
              <a:rPr lang="en" dirty="0">
                <a:sym typeface="Times New Roman"/>
              </a:rPr>
              <a:t>“We are conducting toxicology tests to determine if alcohol was involved,” Police Chief Jack Russell said.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APPLY…</a:t>
            </a:r>
            <a:b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THE INVERTED 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PYRAMID</a:t>
            </a: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2056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build="p"/>
      <p:bldP spid="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idx="1"/>
          </p:nvPr>
        </p:nvSpPr>
        <p:spPr>
          <a:xfrm>
            <a:off x="1195389" y="1600200"/>
            <a:ext cx="7339012" cy="5257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2500" lnSpcReduction="20000"/>
          </a:bodyPr>
          <a:lstStyle/>
          <a:p>
            <a:pPr>
              <a:spcBef>
                <a:spcPts val="1400"/>
              </a:spcBef>
            </a:pPr>
            <a:r>
              <a:rPr lang="en" dirty="0">
                <a:sym typeface="Times New Roman"/>
              </a:rPr>
              <a:t>Most important outcome: A woman </a:t>
            </a:r>
            <a:r>
              <a:rPr lang="en" dirty="0" smtClean="0">
                <a:sym typeface="Times New Roman"/>
              </a:rPr>
              <a:t>died</a:t>
            </a:r>
          </a:p>
          <a:p>
            <a:pPr lvl="1">
              <a:spcBef>
                <a:spcPts val="1400"/>
              </a:spcBef>
            </a:pPr>
            <a:r>
              <a:rPr lang="e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This Fact </a:t>
            </a:r>
            <a:r>
              <a:rPr lang="en" dirty="0">
                <a:sym typeface="Times New Roman"/>
              </a:rPr>
              <a:t>is even more important than the accident itself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en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5 W’s</a:t>
            </a: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Who: Man &amp; passenger (Driver Joe White and passenger Amanda Smith)</a:t>
            </a: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What: Fatal car accident</a:t>
            </a: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When</a:t>
            </a:r>
            <a:r>
              <a:rPr lang="en" dirty="0">
                <a:sym typeface="Times New Roman"/>
              </a:rPr>
              <a:t>: 2:30 a.m. today</a:t>
            </a:r>
          </a:p>
          <a:p>
            <a:pPr>
              <a:spcBef>
                <a:spcPts val="1400"/>
              </a:spcBef>
            </a:pPr>
            <a:r>
              <a:rPr lang="en" dirty="0">
                <a:sym typeface="Times New Roman"/>
              </a:rPr>
              <a:t>Where: On Main St</a:t>
            </a:r>
            <a:r>
              <a:rPr lang="en-US" dirty="0" err="1">
                <a:sym typeface="Times New Roman"/>
              </a:rPr>
              <a:t>reet</a:t>
            </a:r>
            <a:endParaRPr lang="en" dirty="0">
              <a:sym typeface="Times New Roman"/>
            </a:endParaRPr>
          </a:p>
          <a:p>
            <a:pPr>
              <a:spcBef>
                <a:spcPts val="1400"/>
              </a:spcBef>
            </a:pPr>
            <a:r>
              <a:rPr lang="en" dirty="0">
                <a:sym typeface="Times New Roman"/>
              </a:rPr>
              <a:t>Why: The driver, Joe White was speeding and lost </a:t>
            </a:r>
            <a:r>
              <a:rPr lang="en" dirty="0" smtClean="0">
                <a:sym typeface="Times New Roman"/>
              </a:rPr>
              <a:t>control</a:t>
            </a:r>
          </a:p>
          <a:p>
            <a:pPr>
              <a:spcBef>
                <a:spcPts val="1400"/>
              </a:spcBef>
            </a:pPr>
            <a:r>
              <a:rPr lang="en" dirty="0" smtClean="0">
                <a:sym typeface="Times New Roman"/>
              </a:rPr>
              <a:t>How</a:t>
            </a:r>
            <a:r>
              <a:rPr lang="en" dirty="0">
                <a:sym typeface="Times New Roman"/>
              </a:rPr>
              <a:t>: The car hit a curb, smashed into a tree and </a:t>
            </a:r>
            <a:r>
              <a:rPr lang="en" dirty="0" smtClean="0">
                <a:sym typeface="Times New Roman"/>
              </a:rPr>
              <a:t>overturned</a:t>
            </a:r>
          </a:p>
          <a:p>
            <a:pPr marL="0" indent="0">
              <a:buNone/>
            </a:pPr>
            <a:r>
              <a:rPr lang="en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Source</a:t>
            </a:r>
          </a:p>
          <a:p>
            <a:r>
              <a:rPr lang="en" dirty="0" smtClean="0">
                <a:sym typeface="Times New Roman"/>
              </a:rPr>
              <a:t>Where </a:t>
            </a:r>
            <a:r>
              <a:rPr lang="en" dirty="0">
                <a:sym typeface="Times New Roman"/>
              </a:rPr>
              <a:t>did the information come from?</a:t>
            </a:r>
          </a:p>
          <a:p>
            <a:pPr lvl="1"/>
            <a:r>
              <a:rPr lang="en" dirty="0">
                <a:sym typeface="Times New Roman"/>
              </a:rPr>
              <a:t>All of the information must be tied directly to the source where it came from: THE POLICE</a:t>
            </a:r>
            <a:r>
              <a:rPr lang="en-US" dirty="0">
                <a:sym typeface="Times New Roman"/>
              </a:rPr>
              <a:t>.</a:t>
            </a:r>
            <a:endParaRPr lang="en" dirty="0">
              <a:sym typeface="Times New Roman"/>
            </a:endParaRPr>
          </a:p>
          <a:p>
            <a:pPr lvl="2"/>
            <a:r>
              <a:rPr lang="en" dirty="0">
                <a:sym typeface="Times New Roman"/>
              </a:rPr>
              <a:t>This is called </a:t>
            </a:r>
            <a:r>
              <a:rPr lang="en" b="1" i="1" u="sng" dirty="0">
                <a:sym typeface="Times New Roman"/>
              </a:rPr>
              <a:t>attribution</a:t>
            </a:r>
          </a:p>
          <a:p>
            <a:pPr>
              <a:spcBef>
                <a:spcPts val="1400"/>
              </a:spcBef>
            </a:pPr>
            <a:endParaRPr dirty="0">
              <a:sym typeface="Times New Roman"/>
            </a:endParaRPr>
          </a:p>
          <a:p>
            <a:pPr>
              <a:spcBef>
                <a:spcPts val="1400"/>
              </a:spcBef>
            </a:pPr>
            <a:endParaRPr dirty="0">
              <a:sym typeface="Times New Roman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04800" y="76201"/>
            <a:ext cx="8229601" cy="134143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APPLY THE 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INVERTED 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PYRAMID—</a:t>
            </a:r>
            <a:r>
              <a:rPr lang="en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Identify the 5 Ws, then organize the information by importance</a:t>
            </a:r>
            <a:endParaRPr lang="en" sz="3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56134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build="p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88514" y="1382260"/>
            <a:ext cx="6113816" cy="5181475"/>
            <a:chOff x="2529425" y="1143125"/>
            <a:chExt cx="4053400" cy="3947575"/>
          </a:xfrm>
        </p:grpSpPr>
        <p:sp>
          <p:nvSpPr>
            <p:cNvPr id="6" name="Shape 83"/>
            <p:cNvSpPr/>
            <p:nvPr/>
          </p:nvSpPr>
          <p:spPr>
            <a:xfrm>
              <a:off x="2529425" y="1143125"/>
              <a:ext cx="4053400" cy="3947575"/>
            </a:xfrm>
            <a:prstGeom prst="flowChartMerg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highlight>
                  <a:srgbClr val="D9EAD3"/>
                </a:highlight>
              </a:endParaRPr>
            </a:p>
          </p:txBody>
        </p:sp>
        <p:cxnSp>
          <p:nvCxnSpPr>
            <p:cNvPr id="7" name="Shape 84"/>
            <p:cNvCxnSpPr/>
            <p:nvPr/>
          </p:nvCxnSpPr>
          <p:spPr>
            <a:xfrm>
              <a:off x="3079750" y="2233200"/>
              <a:ext cx="2952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" name="Shape 85"/>
            <p:cNvCxnSpPr/>
            <p:nvPr/>
          </p:nvCxnSpPr>
          <p:spPr>
            <a:xfrm>
              <a:off x="3693575" y="3397375"/>
              <a:ext cx="1735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9" name="Shape 86"/>
            <p:cNvSpPr txBox="1"/>
            <p:nvPr/>
          </p:nvSpPr>
          <p:spPr>
            <a:xfrm>
              <a:off x="3079750" y="1333625"/>
              <a:ext cx="31749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2400" b="1" dirty="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MOST NEWSWORTHY INFORMATION</a:t>
              </a:r>
            </a:p>
            <a:p>
              <a:pPr lvl="0" algn="ctr">
                <a:spcBef>
                  <a:spcPts val="0"/>
                </a:spcBef>
                <a:buNone/>
              </a:pPr>
              <a:r>
                <a:rPr lang="en" sz="12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Who? What? When? Where? Why? How?</a:t>
              </a:r>
            </a:p>
          </p:txBody>
        </p:sp>
        <p:sp>
          <p:nvSpPr>
            <p:cNvPr id="10" name="Shape 87"/>
            <p:cNvSpPr txBox="1"/>
            <p:nvPr/>
          </p:nvSpPr>
          <p:spPr>
            <a:xfrm>
              <a:off x="3630000" y="2503075"/>
              <a:ext cx="18840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IMPORTANT DETAILS</a:t>
              </a:r>
            </a:p>
          </p:txBody>
        </p:sp>
        <p:sp>
          <p:nvSpPr>
            <p:cNvPr id="11" name="Shape 88"/>
            <p:cNvSpPr txBox="1"/>
            <p:nvPr/>
          </p:nvSpPr>
          <p:spPr>
            <a:xfrm>
              <a:off x="4044950" y="3543925"/>
              <a:ext cx="1068900" cy="774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1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GENERAL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" sz="1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INFO </a:t>
              </a:r>
              <a:r>
                <a:rPr lang="en" sz="1400" b="1" dirty="0" smtClean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&amp; OTHER </a:t>
              </a:r>
              <a:r>
                <a:rPr lang="en" sz="1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DETAILS</a:t>
              </a:r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0717" y="17917"/>
            <a:ext cx="6201386" cy="137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The  Invert</a:t>
            </a:r>
            <a:r>
              <a:rPr lang="en-US" sz="4400" dirty="0" smtClean="0">
                <a:solidFill>
                  <a:srgbClr val="002060"/>
                </a:solidFill>
              </a:rPr>
              <a:t>ed Pyramid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207338" y="2500086"/>
            <a:ext cx="2867217" cy="4343400"/>
          </a:xfrm>
        </p:spPr>
        <p:txBody>
          <a:bodyPr>
            <a:normAutofit/>
          </a:bodyPr>
          <a:lstStyle/>
          <a:p>
            <a:r>
              <a:rPr lang="en" dirty="0">
                <a:solidFill>
                  <a:srgbClr val="002060"/>
                </a:solidFill>
                <a:sym typeface="Times New Roman"/>
              </a:rPr>
              <a:t>Put it all together to make a </a:t>
            </a:r>
            <a:r>
              <a:rPr lang="en" dirty="0" smtClean="0">
                <a:solidFill>
                  <a:srgbClr val="002060"/>
                </a:solidFill>
                <a:sym typeface="Times New Roman"/>
              </a:rPr>
              <a:t>LEDE</a:t>
            </a:r>
            <a:r>
              <a:rPr lang="en" dirty="0">
                <a:solidFill>
                  <a:srgbClr val="002060"/>
                </a:solidFill>
                <a:sym typeface="Times New Roman"/>
              </a:rPr>
              <a:t>	</a:t>
            </a:r>
          </a:p>
          <a:p>
            <a:endParaRPr lang="en" dirty="0">
              <a:solidFill>
                <a:srgbClr val="002060"/>
              </a:solidFill>
              <a:sym typeface="Times New Roman"/>
            </a:endParaRPr>
          </a:p>
          <a:p>
            <a:r>
              <a:rPr lang="en" b="1" dirty="0">
                <a:solidFill>
                  <a:srgbClr val="FF0000"/>
                </a:solidFill>
                <a:sym typeface="Times New Roman"/>
              </a:rPr>
              <a:t>A </a:t>
            </a:r>
            <a:r>
              <a:rPr lang="en" b="1" dirty="0" smtClean="0">
                <a:solidFill>
                  <a:srgbClr val="FF0000"/>
                </a:solidFill>
                <a:sym typeface="Times New Roman"/>
              </a:rPr>
              <a:t>passenger </a:t>
            </a:r>
            <a:r>
              <a:rPr lang="en" b="1" dirty="0">
                <a:solidFill>
                  <a:srgbClr val="FF0000"/>
                </a:solidFill>
                <a:sym typeface="Times New Roman"/>
              </a:rPr>
              <a:t>(what) was killed </a:t>
            </a:r>
            <a:r>
              <a:rPr lang="en" b="1" dirty="0" smtClean="0">
                <a:solidFill>
                  <a:srgbClr val="FF0000"/>
                </a:solidFill>
                <a:sym typeface="Times New Roman"/>
              </a:rPr>
              <a:t>in an automotive accident early </a:t>
            </a:r>
            <a:r>
              <a:rPr lang="en" b="1" dirty="0">
                <a:solidFill>
                  <a:srgbClr val="FF0000"/>
                </a:solidFill>
                <a:sym typeface="Times New Roman"/>
              </a:rPr>
              <a:t>this morning (when) </a:t>
            </a:r>
            <a:r>
              <a:rPr lang="en" b="1" dirty="0" smtClean="0">
                <a:solidFill>
                  <a:srgbClr val="FF0000"/>
                </a:solidFill>
                <a:sym typeface="Times New Roman"/>
              </a:rPr>
              <a:t>in </a:t>
            </a:r>
            <a:r>
              <a:rPr lang="en" b="1" dirty="0" smtClean="0">
                <a:solidFill>
                  <a:srgbClr val="FF0000"/>
                </a:solidFill>
                <a:sym typeface="Times New Roman"/>
              </a:rPr>
              <a:t>North Charlotte. </a:t>
            </a:r>
            <a:r>
              <a:rPr lang="en" b="1" dirty="0">
                <a:solidFill>
                  <a:srgbClr val="FF0000"/>
                </a:solidFill>
                <a:sym typeface="Times New Roman"/>
              </a:rPr>
              <a:t>(where</a:t>
            </a:r>
            <a:r>
              <a:rPr lang="en" b="1" dirty="0" smtClean="0">
                <a:solidFill>
                  <a:srgbClr val="FF0000"/>
                </a:solidFill>
                <a:sym typeface="Times New Roman"/>
              </a:rPr>
              <a:t>) The driver was speeding and lost control of the vehicle.</a:t>
            </a:r>
            <a:endParaRPr lang="en" b="1" dirty="0">
              <a:solidFill>
                <a:srgbClr val="FF0000"/>
              </a:solidFill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031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88514" y="1382260"/>
            <a:ext cx="6113816" cy="5181475"/>
            <a:chOff x="2529425" y="1143125"/>
            <a:chExt cx="4053400" cy="3947575"/>
          </a:xfrm>
        </p:grpSpPr>
        <p:sp>
          <p:nvSpPr>
            <p:cNvPr id="6" name="Shape 83"/>
            <p:cNvSpPr/>
            <p:nvPr/>
          </p:nvSpPr>
          <p:spPr>
            <a:xfrm>
              <a:off x="2529425" y="1143125"/>
              <a:ext cx="4053400" cy="3947575"/>
            </a:xfrm>
            <a:prstGeom prst="flowChartMerg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highlight>
                  <a:srgbClr val="D9EAD3"/>
                </a:highlight>
              </a:endParaRPr>
            </a:p>
          </p:txBody>
        </p:sp>
        <p:cxnSp>
          <p:nvCxnSpPr>
            <p:cNvPr id="7" name="Shape 84"/>
            <p:cNvCxnSpPr/>
            <p:nvPr/>
          </p:nvCxnSpPr>
          <p:spPr>
            <a:xfrm>
              <a:off x="3079750" y="2233200"/>
              <a:ext cx="2952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" name="Shape 85"/>
            <p:cNvCxnSpPr/>
            <p:nvPr/>
          </p:nvCxnSpPr>
          <p:spPr>
            <a:xfrm>
              <a:off x="3693575" y="3397375"/>
              <a:ext cx="1735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9" name="Shape 86"/>
            <p:cNvSpPr txBox="1"/>
            <p:nvPr/>
          </p:nvSpPr>
          <p:spPr>
            <a:xfrm>
              <a:off x="3079750" y="1333625"/>
              <a:ext cx="31749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2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MOST NEWSWORTHY INFORMATION</a:t>
              </a:r>
            </a:p>
            <a:p>
              <a:pPr lvl="0" algn="ctr">
                <a:spcBef>
                  <a:spcPts val="0"/>
                </a:spcBef>
                <a:buNone/>
              </a:pPr>
              <a:r>
                <a:rPr lang="en" sz="12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Who? What? When? Where? Why? How?</a:t>
              </a:r>
            </a:p>
          </p:txBody>
        </p:sp>
        <p:sp>
          <p:nvSpPr>
            <p:cNvPr id="10" name="Shape 87"/>
            <p:cNvSpPr txBox="1"/>
            <p:nvPr/>
          </p:nvSpPr>
          <p:spPr>
            <a:xfrm>
              <a:off x="3630000" y="2503075"/>
              <a:ext cx="18840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400" b="1" dirty="0">
                  <a:solidFill>
                    <a:srgbClr val="00B05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IMPORTANT DETAILS</a:t>
              </a:r>
            </a:p>
          </p:txBody>
        </p:sp>
        <p:sp>
          <p:nvSpPr>
            <p:cNvPr id="11" name="Shape 88"/>
            <p:cNvSpPr txBox="1"/>
            <p:nvPr/>
          </p:nvSpPr>
          <p:spPr>
            <a:xfrm>
              <a:off x="4044950" y="3543925"/>
              <a:ext cx="1068900" cy="774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1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GENERAL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" sz="1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INFO </a:t>
              </a:r>
              <a:r>
                <a:rPr lang="en" sz="1400" b="1" dirty="0" smtClean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&amp; OTHER </a:t>
              </a:r>
              <a:r>
                <a:rPr lang="en" sz="1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DETAILS</a:t>
              </a:r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0717" y="17917"/>
            <a:ext cx="6201386" cy="137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The  Invert</a:t>
            </a:r>
            <a:r>
              <a:rPr lang="en-US" sz="4400" dirty="0" smtClean="0">
                <a:solidFill>
                  <a:srgbClr val="002060"/>
                </a:solidFill>
              </a:rPr>
              <a:t>ed Pyramid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207338" y="2500086"/>
            <a:ext cx="2867217" cy="4343400"/>
          </a:xfrm>
        </p:spPr>
        <p:txBody>
          <a:bodyPr>
            <a:normAutofit/>
          </a:bodyPr>
          <a:lstStyle/>
          <a:p>
            <a:r>
              <a:rPr lang="en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2</a:t>
            </a:r>
            <a:r>
              <a:rPr lang="en" b="1" i="1" u="sng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nd</a:t>
            </a:r>
            <a:r>
              <a:rPr lang="en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 </a:t>
            </a:r>
            <a:r>
              <a:rPr lang="en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Step</a:t>
            </a:r>
            <a:r>
              <a:rPr lang="en" dirty="0" smtClean="0">
                <a:solidFill>
                  <a:srgbClr val="002060"/>
                </a:solidFill>
                <a:sym typeface="Times New Roman"/>
              </a:rPr>
              <a:t>-</a:t>
            </a:r>
          </a:p>
          <a:p>
            <a:r>
              <a:rPr lang="en" sz="1600" b="1" dirty="0" smtClean="0">
                <a:solidFill>
                  <a:srgbClr val="00B050"/>
                </a:solidFill>
                <a:sym typeface="Times New Roman"/>
              </a:rPr>
              <a:t>Insert </a:t>
            </a:r>
            <a:r>
              <a:rPr lang="en" sz="1600" b="1" dirty="0">
                <a:solidFill>
                  <a:srgbClr val="00B050"/>
                </a:solidFill>
                <a:sym typeface="Times New Roman"/>
              </a:rPr>
              <a:t>Other Important Details</a:t>
            </a:r>
          </a:p>
          <a:p>
            <a:endParaRPr lang="en" dirty="0">
              <a:solidFill>
                <a:srgbClr val="002060"/>
              </a:solidFill>
              <a:sym typeface="Times New Roman"/>
            </a:endParaRPr>
          </a:p>
          <a:p>
            <a:r>
              <a:rPr lang="en" b="1" dirty="0" smtClean="0">
                <a:solidFill>
                  <a:srgbClr val="00B050"/>
                </a:solidFill>
                <a:sym typeface="Times New Roman"/>
              </a:rPr>
              <a:t>Joe </a:t>
            </a:r>
            <a:r>
              <a:rPr lang="en" b="1" dirty="0">
                <a:solidFill>
                  <a:srgbClr val="00B050"/>
                </a:solidFill>
                <a:sym typeface="Times New Roman"/>
              </a:rPr>
              <a:t>White, 29, </a:t>
            </a:r>
            <a:r>
              <a:rPr lang="en" b="1" dirty="0" smtClean="0">
                <a:solidFill>
                  <a:srgbClr val="00B050"/>
                </a:solidFill>
                <a:sym typeface="Times New Roman"/>
              </a:rPr>
              <a:t>exceeded the speed limit and </a:t>
            </a:r>
            <a:r>
              <a:rPr lang="en" b="1" dirty="0">
                <a:solidFill>
                  <a:srgbClr val="00B050"/>
                </a:solidFill>
                <a:sym typeface="Times New Roman"/>
              </a:rPr>
              <a:t>lost control of his car, causing the death of Amanda </a:t>
            </a:r>
            <a:r>
              <a:rPr lang="en" b="1" dirty="0" smtClean="0">
                <a:solidFill>
                  <a:srgbClr val="00B050"/>
                </a:solidFill>
                <a:sym typeface="Times New Roman"/>
              </a:rPr>
              <a:t>Smith, 22, according to the Charlotte Police Department.</a:t>
            </a:r>
            <a:endParaRPr lang="en" b="1" dirty="0">
              <a:solidFill>
                <a:srgbClr val="00B050"/>
              </a:solidFill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417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88514" y="1382260"/>
            <a:ext cx="6113816" cy="5181475"/>
            <a:chOff x="2529425" y="1143125"/>
            <a:chExt cx="4053400" cy="3947575"/>
          </a:xfrm>
        </p:grpSpPr>
        <p:sp>
          <p:nvSpPr>
            <p:cNvPr id="6" name="Shape 83"/>
            <p:cNvSpPr/>
            <p:nvPr/>
          </p:nvSpPr>
          <p:spPr>
            <a:xfrm>
              <a:off x="2529425" y="1143125"/>
              <a:ext cx="4053400" cy="3947575"/>
            </a:xfrm>
            <a:prstGeom prst="flowChartMerg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highlight>
                  <a:srgbClr val="D9EAD3"/>
                </a:highlight>
              </a:endParaRPr>
            </a:p>
          </p:txBody>
        </p:sp>
        <p:cxnSp>
          <p:nvCxnSpPr>
            <p:cNvPr id="7" name="Shape 84"/>
            <p:cNvCxnSpPr/>
            <p:nvPr/>
          </p:nvCxnSpPr>
          <p:spPr>
            <a:xfrm>
              <a:off x="3079750" y="2233200"/>
              <a:ext cx="2952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" name="Shape 85"/>
            <p:cNvCxnSpPr/>
            <p:nvPr/>
          </p:nvCxnSpPr>
          <p:spPr>
            <a:xfrm>
              <a:off x="3693575" y="3397375"/>
              <a:ext cx="1735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9" name="Shape 86"/>
            <p:cNvSpPr txBox="1"/>
            <p:nvPr/>
          </p:nvSpPr>
          <p:spPr>
            <a:xfrm>
              <a:off x="3079750" y="1333625"/>
              <a:ext cx="31749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2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MOST NEWSWORTHY INFORMATION</a:t>
              </a:r>
            </a:p>
            <a:p>
              <a:pPr lvl="0" algn="ctr">
                <a:spcBef>
                  <a:spcPts val="0"/>
                </a:spcBef>
                <a:buNone/>
              </a:pPr>
              <a:r>
                <a:rPr lang="en" sz="12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Who? What? When? Where? Why? How?</a:t>
              </a:r>
            </a:p>
          </p:txBody>
        </p:sp>
        <p:sp>
          <p:nvSpPr>
            <p:cNvPr id="10" name="Shape 87"/>
            <p:cNvSpPr txBox="1"/>
            <p:nvPr/>
          </p:nvSpPr>
          <p:spPr>
            <a:xfrm>
              <a:off x="3630000" y="2503075"/>
              <a:ext cx="18840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IMPORTANT DETAILS</a:t>
              </a:r>
            </a:p>
          </p:txBody>
        </p:sp>
        <p:sp>
          <p:nvSpPr>
            <p:cNvPr id="11" name="Shape 88"/>
            <p:cNvSpPr txBox="1"/>
            <p:nvPr/>
          </p:nvSpPr>
          <p:spPr>
            <a:xfrm>
              <a:off x="4044950" y="3543925"/>
              <a:ext cx="1068900" cy="774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1400" b="1" dirty="0">
                  <a:solidFill>
                    <a:srgbClr val="7030A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GENERAL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" sz="1400" b="1" dirty="0">
                  <a:solidFill>
                    <a:srgbClr val="7030A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INFO </a:t>
              </a:r>
              <a:r>
                <a:rPr lang="en" sz="1400" b="1" dirty="0" smtClean="0">
                  <a:solidFill>
                    <a:srgbClr val="7030A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&amp; OTHER </a:t>
              </a:r>
              <a:r>
                <a:rPr lang="en" sz="1400" b="1" dirty="0">
                  <a:solidFill>
                    <a:srgbClr val="7030A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DETAILS</a:t>
              </a:r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0717" y="17917"/>
            <a:ext cx="6201386" cy="137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The  Invert</a:t>
            </a:r>
            <a:r>
              <a:rPr lang="en-US" sz="4400" dirty="0" smtClean="0">
                <a:solidFill>
                  <a:srgbClr val="002060"/>
                </a:solidFill>
              </a:rPr>
              <a:t>ed Pyramid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207338" y="2500086"/>
            <a:ext cx="2867217" cy="4343400"/>
          </a:xfrm>
        </p:spPr>
        <p:txBody>
          <a:bodyPr>
            <a:normAutofit fontScale="92500"/>
          </a:bodyPr>
          <a:lstStyle/>
          <a:p>
            <a:r>
              <a:rPr lang="en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3</a:t>
            </a:r>
            <a:r>
              <a:rPr lang="en" b="1" i="1" u="sng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rd</a:t>
            </a:r>
            <a:r>
              <a:rPr lang="en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 Step</a:t>
            </a:r>
            <a:r>
              <a:rPr lang="en" dirty="0">
                <a:solidFill>
                  <a:srgbClr val="002060"/>
                </a:solidFill>
                <a:sym typeface="Times New Roman"/>
              </a:rPr>
              <a:t>-</a:t>
            </a:r>
          </a:p>
          <a:p>
            <a:r>
              <a:rPr lang="en" sz="1700" dirty="0">
                <a:solidFill>
                  <a:srgbClr val="002060"/>
                </a:solidFill>
                <a:sym typeface="Times New Roman"/>
              </a:rPr>
              <a:t>Insert General Information &amp; Other Details</a:t>
            </a:r>
          </a:p>
          <a:p>
            <a:endParaRPr lang="en" dirty="0">
              <a:solidFill>
                <a:srgbClr val="002060"/>
              </a:solidFill>
              <a:sym typeface="Times New Roman"/>
            </a:endParaRPr>
          </a:p>
          <a:p>
            <a:r>
              <a:rPr lang="en" b="1" dirty="0">
                <a:solidFill>
                  <a:srgbClr val="7030A0"/>
                </a:solidFill>
                <a:sym typeface="Times New Roman"/>
              </a:rPr>
              <a:t>White was hospitalized for minor injuries. (This covers an additional provided fact.) “We are conducting toxicology tests to determine if alcohol was involved,” Police Chief Jack Russell said. </a:t>
            </a:r>
          </a:p>
        </p:txBody>
      </p:sp>
    </p:spTree>
    <p:extLst>
      <p:ext uri="{BB962C8B-B14F-4D97-AF65-F5344CB8AC3E}">
        <p14:creationId xmlns:p14="http://schemas.microsoft.com/office/powerpoint/2010/main" val="21333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88514" y="1382260"/>
            <a:ext cx="8326886" cy="5181475"/>
            <a:chOff x="2529425" y="1143125"/>
            <a:chExt cx="4053400" cy="3947575"/>
          </a:xfrm>
        </p:grpSpPr>
        <p:sp>
          <p:nvSpPr>
            <p:cNvPr id="6" name="Shape 83"/>
            <p:cNvSpPr/>
            <p:nvPr/>
          </p:nvSpPr>
          <p:spPr>
            <a:xfrm>
              <a:off x="2529425" y="1143125"/>
              <a:ext cx="4053400" cy="3947575"/>
            </a:xfrm>
            <a:prstGeom prst="flowChartMerg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highlight>
                  <a:srgbClr val="D9EAD3"/>
                </a:highlight>
              </a:endParaRPr>
            </a:p>
          </p:txBody>
        </p:sp>
        <p:cxnSp>
          <p:nvCxnSpPr>
            <p:cNvPr id="7" name="Shape 84"/>
            <p:cNvCxnSpPr/>
            <p:nvPr/>
          </p:nvCxnSpPr>
          <p:spPr>
            <a:xfrm>
              <a:off x="3079750" y="2233200"/>
              <a:ext cx="2952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" name="Shape 85"/>
            <p:cNvCxnSpPr/>
            <p:nvPr/>
          </p:nvCxnSpPr>
          <p:spPr>
            <a:xfrm>
              <a:off x="3693575" y="3397375"/>
              <a:ext cx="1735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9" name="Shape 86"/>
            <p:cNvSpPr txBox="1"/>
            <p:nvPr/>
          </p:nvSpPr>
          <p:spPr>
            <a:xfrm>
              <a:off x="3207363" y="1328416"/>
              <a:ext cx="31749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endParaRPr lang="en" sz="1200" b="1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" name="Shape 87"/>
            <p:cNvSpPr txBox="1"/>
            <p:nvPr/>
          </p:nvSpPr>
          <p:spPr>
            <a:xfrm>
              <a:off x="3630000" y="2503075"/>
              <a:ext cx="18840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endParaRPr lang="en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" name="Shape 88"/>
            <p:cNvSpPr txBox="1"/>
            <p:nvPr/>
          </p:nvSpPr>
          <p:spPr>
            <a:xfrm>
              <a:off x="4044950" y="3543925"/>
              <a:ext cx="1068900" cy="774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endParaRPr lang="en" sz="1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-40141"/>
            <a:ext cx="7817585" cy="137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You just wrote a news story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6813" y="1389517"/>
            <a:ext cx="593316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000" b="1" dirty="0">
                <a:solidFill>
                  <a:srgbClr val="FF0000"/>
                </a:solidFill>
                <a:sym typeface="Times New Roman"/>
              </a:rPr>
              <a:t>A passenger (</a:t>
            </a:r>
            <a:r>
              <a:rPr lang="en" sz="2000" b="1" dirty="0" smtClean="0">
                <a:solidFill>
                  <a:srgbClr val="FF0000"/>
                </a:solidFill>
                <a:sym typeface="Times New Roman"/>
              </a:rPr>
              <a:t>who) </a:t>
            </a:r>
            <a:r>
              <a:rPr lang="en" sz="2000" b="1" dirty="0">
                <a:solidFill>
                  <a:srgbClr val="FF0000"/>
                </a:solidFill>
                <a:sym typeface="Times New Roman"/>
              </a:rPr>
              <a:t>was killed in an automotive accident </a:t>
            </a:r>
            <a:r>
              <a:rPr lang="en" sz="2000" b="1" dirty="0" smtClean="0">
                <a:solidFill>
                  <a:srgbClr val="FF0000"/>
                </a:solidFill>
                <a:sym typeface="Times New Roman"/>
              </a:rPr>
              <a:t>(what) early </a:t>
            </a:r>
            <a:r>
              <a:rPr lang="en" sz="2000" b="1" dirty="0">
                <a:solidFill>
                  <a:srgbClr val="FF0000"/>
                </a:solidFill>
                <a:sym typeface="Times New Roman"/>
              </a:rPr>
              <a:t>this morning (when) in North </a:t>
            </a:r>
            <a:r>
              <a:rPr lang="en" sz="2000" b="1" dirty="0" smtClean="0">
                <a:solidFill>
                  <a:srgbClr val="FF0000"/>
                </a:solidFill>
                <a:sym typeface="Times New Roman"/>
              </a:rPr>
              <a:t>Charlotte </a:t>
            </a:r>
            <a:r>
              <a:rPr lang="en" sz="2000" b="1" dirty="0">
                <a:solidFill>
                  <a:srgbClr val="FF0000"/>
                </a:solidFill>
                <a:sym typeface="Times New Roman"/>
              </a:rPr>
              <a:t>(where</a:t>
            </a:r>
            <a:r>
              <a:rPr lang="en" sz="2000" b="1" dirty="0" smtClean="0">
                <a:solidFill>
                  <a:srgbClr val="FF0000"/>
                </a:solidFill>
                <a:sym typeface="Times New Roman"/>
              </a:rPr>
              <a:t>). </a:t>
            </a:r>
            <a:r>
              <a:rPr lang="en" sz="2000" b="1" dirty="0">
                <a:solidFill>
                  <a:srgbClr val="FF0000"/>
                </a:solidFill>
                <a:sym typeface="Times New Roman"/>
              </a:rPr>
              <a:t>The driver was speeding and lost control of the vehicle.</a:t>
            </a:r>
          </a:p>
          <a:p>
            <a:r>
              <a:rPr lang="en" b="1" dirty="0">
                <a:solidFill>
                  <a:srgbClr val="FF0000"/>
                </a:solidFill>
                <a:sym typeface="Times New Roman"/>
              </a:rPr>
              <a:t/>
            </a:r>
            <a:br>
              <a:rPr lang="en" b="1" dirty="0">
                <a:solidFill>
                  <a:srgbClr val="FF0000"/>
                </a:solidFill>
                <a:sym typeface="Times New Roman"/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0249" y="2828748"/>
            <a:ext cx="40630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600" b="1" dirty="0">
                <a:solidFill>
                  <a:srgbClr val="00B050"/>
                </a:solidFill>
                <a:sym typeface="Times New Roman"/>
              </a:rPr>
              <a:t>Joe White, 29, exceeded the speed limit and lost control of his car, causing the death of Amanda Smith, 22, according to the Charlotte Police Department.</a:t>
            </a:r>
            <a:endParaRPr lang="en" sz="1600" b="1" dirty="0">
              <a:solidFill>
                <a:srgbClr val="00B050"/>
              </a:solidFill>
              <a:sym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01852" y="4341125"/>
            <a:ext cx="229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00"/>
              </a:spcBef>
            </a:pPr>
            <a:r>
              <a:rPr lang="en" sz="1200" b="1" dirty="0">
                <a:solidFill>
                  <a:srgbClr val="7030A0"/>
                </a:solidFill>
                <a:sym typeface="Times New Roman"/>
              </a:rPr>
              <a:t>White was hospitalized for minor injuries. (This covers an additional provided fact.) “We are conducting toxicology tests to determine if alcohol was involved,” Police Chief Jack Russell said. </a:t>
            </a:r>
          </a:p>
        </p:txBody>
      </p:sp>
    </p:spTree>
    <p:extLst>
      <p:ext uri="{BB962C8B-B14F-4D97-AF65-F5344CB8AC3E}">
        <p14:creationId xmlns:p14="http://schemas.microsoft.com/office/powerpoint/2010/main" val="252789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14199" y="1262592"/>
            <a:ext cx="8084233" cy="5747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Apply the Inverted Pyramid to </a:t>
            </a:r>
          </a:p>
          <a:p>
            <a:pPr marL="0" indent="0">
              <a:buNone/>
            </a:pPr>
            <a:r>
              <a:rPr lang="en-US" dirty="0" smtClean="0"/>
              <a:t>   the following:</a:t>
            </a:r>
          </a:p>
          <a:p>
            <a:endParaRPr lang="en-US" dirty="0" smtClean="0"/>
          </a:p>
          <a:p>
            <a:r>
              <a:rPr lang="en-US" dirty="0" smtClean="0"/>
              <a:t>The police have shared these </a:t>
            </a:r>
          </a:p>
          <a:p>
            <a:r>
              <a:rPr lang="en-US" dirty="0" smtClean="0"/>
              <a:t>facts with you, a journalist: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Around 4:35am this morning, a robbery</a:t>
            </a:r>
          </a:p>
          <a:p>
            <a:pPr marL="36576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	was reported at a local bank in </a:t>
            </a:r>
          </a:p>
          <a:p>
            <a:pPr marL="365760" lvl="1" indent="0">
              <a:buNone/>
            </a:pPr>
            <a:r>
              <a:rPr lang="en-US" b="1" dirty="0" smtClean="0"/>
              <a:t>   	Charlotte, NC (Bank USA)</a:t>
            </a:r>
          </a:p>
          <a:p>
            <a:pPr lvl="1"/>
            <a:r>
              <a:rPr lang="en-US" b="1" dirty="0" smtClean="0"/>
              <a:t>Over $5,000,000 in cash was stolen, along </a:t>
            </a:r>
          </a:p>
          <a:p>
            <a:pPr marL="36576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with at least $3,000,000 in valuables from security 	deposit boxes was also stolen (valuable jewelry, 	antiques, bonds, art, etc.)</a:t>
            </a:r>
            <a:r>
              <a:rPr lang="en-US" b="1" dirty="0"/>
              <a:t> </a:t>
            </a:r>
            <a:endParaRPr lang="en-US" b="1" dirty="0" smtClean="0"/>
          </a:p>
          <a:p>
            <a:pPr lvl="1"/>
            <a:r>
              <a:rPr lang="en-US" b="1" dirty="0" smtClean="0"/>
              <a:t>The suspect, Kenneth Moore, 46, was taken into 	custody in Rock Hill, SC around 7:15am by local 	police</a:t>
            </a:r>
          </a:p>
          <a:p>
            <a:pPr lvl="1"/>
            <a:r>
              <a:rPr lang="en-US" b="1" dirty="0" smtClean="0"/>
              <a:t>Moore has been handed over to Charlotte 	Mecklenburg police</a:t>
            </a:r>
          </a:p>
          <a:p>
            <a:pPr lvl="1"/>
            <a:r>
              <a:rPr lang="en-US" b="1" dirty="0" smtClean="0"/>
              <a:t>-Moore’s lawyer provided a statement by Moore 	after his arrest: “I did it for the money—I did it for my 	family.”</a:t>
            </a:r>
            <a:endParaRPr lang="en-US" b="1" dirty="0"/>
          </a:p>
          <a:p>
            <a:pPr lvl="1"/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800600" y="304800"/>
            <a:ext cx="4047508" cy="3352800"/>
            <a:chOff x="2529425" y="1143125"/>
            <a:chExt cx="4053400" cy="3947575"/>
          </a:xfrm>
        </p:grpSpPr>
        <p:sp>
          <p:nvSpPr>
            <p:cNvPr id="8" name="Shape 83"/>
            <p:cNvSpPr/>
            <p:nvPr/>
          </p:nvSpPr>
          <p:spPr>
            <a:xfrm>
              <a:off x="2529425" y="1143125"/>
              <a:ext cx="4053400" cy="3947575"/>
            </a:xfrm>
            <a:prstGeom prst="flowChartMerg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highlight>
                  <a:srgbClr val="D9EAD3"/>
                </a:highlight>
              </a:endParaRPr>
            </a:p>
          </p:txBody>
        </p:sp>
        <p:cxnSp>
          <p:nvCxnSpPr>
            <p:cNvPr id="9" name="Shape 84"/>
            <p:cNvCxnSpPr/>
            <p:nvPr/>
          </p:nvCxnSpPr>
          <p:spPr>
            <a:xfrm>
              <a:off x="3079750" y="2233200"/>
              <a:ext cx="2952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0" name="Shape 85"/>
            <p:cNvCxnSpPr/>
            <p:nvPr/>
          </p:nvCxnSpPr>
          <p:spPr>
            <a:xfrm>
              <a:off x="3693575" y="3397375"/>
              <a:ext cx="1735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11" name="Shape 86"/>
            <p:cNvSpPr txBox="1"/>
            <p:nvPr/>
          </p:nvSpPr>
          <p:spPr>
            <a:xfrm>
              <a:off x="3079750" y="1165444"/>
              <a:ext cx="31749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MOST NEWSWORTHY INFORMATION</a:t>
              </a:r>
            </a:p>
            <a:p>
              <a:pPr lvl="0" algn="ctr">
                <a:spcBef>
                  <a:spcPts val="0"/>
                </a:spcBef>
                <a:buNone/>
              </a:pPr>
              <a:r>
                <a:rPr lang="en" sz="12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Who? What? When? Where? Why? How?</a:t>
              </a:r>
            </a:p>
          </p:txBody>
        </p:sp>
        <p:sp>
          <p:nvSpPr>
            <p:cNvPr id="12" name="Shape 87"/>
            <p:cNvSpPr txBox="1"/>
            <p:nvPr/>
          </p:nvSpPr>
          <p:spPr>
            <a:xfrm>
              <a:off x="3630000" y="2503075"/>
              <a:ext cx="18840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IMPORTANT DETAILS</a:t>
              </a:r>
            </a:p>
          </p:txBody>
        </p:sp>
        <p:sp>
          <p:nvSpPr>
            <p:cNvPr id="13" name="Shape 88"/>
            <p:cNvSpPr txBox="1"/>
            <p:nvPr/>
          </p:nvSpPr>
          <p:spPr>
            <a:xfrm>
              <a:off x="4037549" y="3459927"/>
              <a:ext cx="1068900" cy="774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12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GENERAL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" sz="12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INFO </a:t>
              </a:r>
              <a:r>
                <a:rPr lang="en" sz="1200" b="1" dirty="0" smtClean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&amp; OTHER </a:t>
              </a:r>
              <a:r>
                <a:rPr lang="en" sz="12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DETAILS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01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your own story!</a:t>
            </a:r>
            <a:br>
              <a:rPr lang="en-US" dirty="0" smtClean="0"/>
            </a:br>
            <a:r>
              <a:rPr lang="en-US" dirty="0" smtClean="0"/>
              <a:t>On a separate sheet—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you’re turning this in!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2132490"/>
            <a:ext cx="8520600" cy="444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story: the most interesting</a:t>
            </a:r>
          </a:p>
          <a:p>
            <a:pPr marL="0" indent="0">
              <a:buNone/>
            </a:pPr>
            <a:r>
              <a:rPr lang="en-US" dirty="0" smtClean="0"/>
              <a:t>thing that happened to you </a:t>
            </a:r>
          </a:p>
          <a:p>
            <a:pPr marL="0" indent="0">
              <a:buNone/>
            </a:pPr>
            <a:r>
              <a:rPr lang="en-US" dirty="0" smtClean="0"/>
              <a:t>this past weekend (i.e. the school</a:t>
            </a:r>
          </a:p>
          <a:p>
            <a:pPr marL="0" indent="0">
              <a:buNone/>
            </a:pPr>
            <a:r>
              <a:rPr lang="en-US" dirty="0" smtClean="0"/>
              <a:t>dance)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choosing this, write out the details—including more than just the 5 </a:t>
            </a:r>
            <a:r>
              <a:rPr lang="en-US" dirty="0" err="1" smtClean="0"/>
              <a:t>Ws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Identify your 5 </a:t>
            </a:r>
            <a:r>
              <a:rPr lang="en-US" dirty="0" err="1" smtClean="0"/>
              <a:t>Ws</a:t>
            </a:r>
            <a:r>
              <a:rPr lang="en-US" dirty="0"/>
              <a:t> </a:t>
            </a:r>
            <a:r>
              <a:rPr lang="en-US" dirty="0" smtClean="0"/>
              <a:t>(you can color-code them if it helps you), choose your hook, and write the rest of your story!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story won’t be long! News stories are short!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95678" y="228600"/>
            <a:ext cx="4047508" cy="3352800"/>
            <a:chOff x="2529425" y="1143125"/>
            <a:chExt cx="4053400" cy="3947575"/>
          </a:xfrm>
        </p:grpSpPr>
        <p:sp>
          <p:nvSpPr>
            <p:cNvPr id="5" name="Shape 83"/>
            <p:cNvSpPr/>
            <p:nvPr/>
          </p:nvSpPr>
          <p:spPr>
            <a:xfrm>
              <a:off x="2529425" y="1143125"/>
              <a:ext cx="4053400" cy="3947575"/>
            </a:xfrm>
            <a:prstGeom prst="flowChartMerg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highlight>
                  <a:srgbClr val="D9EAD3"/>
                </a:highlight>
              </a:endParaRPr>
            </a:p>
          </p:txBody>
        </p:sp>
        <p:cxnSp>
          <p:nvCxnSpPr>
            <p:cNvPr id="6" name="Shape 84"/>
            <p:cNvCxnSpPr/>
            <p:nvPr/>
          </p:nvCxnSpPr>
          <p:spPr>
            <a:xfrm>
              <a:off x="3079750" y="2233200"/>
              <a:ext cx="2952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7" name="Shape 85"/>
            <p:cNvCxnSpPr/>
            <p:nvPr/>
          </p:nvCxnSpPr>
          <p:spPr>
            <a:xfrm>
              <a:off x="3693575" y="3397375"/>
              <a:ext cx="1735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8" name="Shape 86"/>
            <p:cNvSpPr txBox="1"/>
            <p:nvPr/>
          </p:nvSpPr>
          <p:spPr>
            <a:xfrm>
              <a:off x="2984549" y="1184163"/>
              <a:ext cx="31749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MOST NEWSWORTHY INFORMATION</a:t>
              </a:r>
            </a:p>
            <a:p>
              <a:pPr lvl="0" algn="ctr">
                <a:spcBef>
                  <a:spcPts val="0"/>
                </a:spcBef>
                <a:buNone/>
              </a:pPr>
              <a:r>
                <a:rPr lang="en" sz="12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Who? What? When? Where? Why? How?</a:t>
              </a:r>
            </a:p>
          </p:txBody>
        </p:sp>
        <p:sp>
          <p:nvSpPr>
            <p:cNvPr id="9" name="Shape 87"/>
            <p:cNvSpPr txBox="1"/>
            <p:nvPr/>
          </p:nvSpPr>
          <p:spPr>
            <a:xfrm>
              <a:off x="3630000" y="2503075"/>
              <a:ext cx="18840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IMPORTANT DETAILS</a:t>
              </a:r>
            </a:p>
          </p:txBody>
        </p:sp>
        <p:sp>
          <p:nvSpPr>
            <p:cNvPr id="10" name="Shape 88"/>
            <p:cNvSpPr txBox="1"/>
            <p:nvPr/>
          </p:nvSpPr>
          <p:spPr>
            <a:xfrm>
              <a:off x="4037549" y="3459927"/>
              <a:ext cx="1068900" cy="774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12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GENERAL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" sz="12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INFO </a:t>
              </a:r>
              <a:r>
                <a:rPr lang="en" sz="1200" b="1" dirty="0" smtClean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&amp; OTHER </a:t>
              </a:r>
              <a:r>
                <a:rPr lang="en" sz="12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DETAILS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4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idx="1"/>
          </p:nvPr>
        </p:nvSpPr>
        <p:spPr>
          <a:xfrm>
            <a:off x="1195389" y="1066800"/>
            <a:ext cx="7339012" cy="45720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19100" indent="-342900">
              <a:buClr>
                <a:schemeClr val="accent2"/>
              </a:buClr>
              <a:buSzPct val="133333"/>
              <a:buFont typeface="Wingdings" panose="05000000000000000000" pitchFamily="2" charset="2"/>
              <a:buChar char="Ø"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When a journalist uses an </a:t>
            </a:r>
            <a:r>
              <a:rPr lang="en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alternative-style LEDE Hook, </a:t>
            </a: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the next portion of the story is called a “NUT GRAPH</a:t>
            </a:r>
            <a:r>
              <a:rPr lang="en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.”</a:t>
            </a:r>
          </a:p>
          <a:p>
            <a:pPr marL="784860" lvl="1" indent="-342900">
              <a:buClr>
                <a:schemeClr val="accent2"/>
              </a:buClr>
              <a:buSzPct val="133333"/>
              <a:buFont typeface="Wingdings" panose="05000000000000000000" pitchFamily="2" charset="2"/>
              <a:buChar char="Ø"/>
            </a:pPr>
            <a:r>
              <a:rPr lang="en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2000" dirty="0">
                <a:latin typeface="Times New Roman"/>
                <a:ea typeface="Times New Roman"/>
                <a:cs typeface="Times New Roman"/>
                <a:sym typeface="Times New Roman"/>
              </a:rPr>
              <a:t>nut graph or nut graf explains the news value of the </a:t>
            </a:r>
            <a:r>
              <a:rPr lang="en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story.</a:t>
            </a:r>
          </a:p>
          <a:p>
            <a:pPr marL="76200" indent="0">
              <a:buClr>
                <a:schemeClr val="accent2"/>
              </a:buClr>
              <a:buSzPct val="133333"/>
              <a:buNone/>
            </a:pPr>
            <a:endParaRPr lang="en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6200" indent="0">
              <a:buClr>
                <a:schemeClr val="accent2"/>
              </a:buClr>
              <a:buSzPct val="133333"/>
              <a:buNone/>
            </a:pPr>
            <a:r>
              <a:rPr lang="en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 lang="en" sz="24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6200" indent="0">
              <a:buClr>
                <a:schemeClr val="accent2"/>
              </a:buClr>
              <a:buSzPct val="133333"/>
              <a:buNone/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41960" lvl="1" indent="0">
              <a:buClr>
                <a:schemeClr val="accent2"/>
              </a:buClr>
              <a:buSzPct val="133333"/>
              <a:buNone/>
            </a:pPr>
            <a:r>
              <a:rPr lang="en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Mexico </a:t>
            </a:r>
            <a:r>
              <a:rPr lang="en" sz="2000" dirty="0">
                <a:latin typeface="Times New Roman"/>
                <a:ea typeface="Times New Roman"/>
                <a:cs typeface="Times New Roman"/>
                <a:sym typeface="Times New Roman"/>
              </a:rPr>
              <a:t>High School may not have passed their April tax levy, but that doesn’t mean they won’t be building a new computer lab. </a:t>
            </a:r>
            <a:r>
              <a:rPr lang="en" sz="2000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Thanks to a generous donation from a local</a:t>
            </a:r>
            <a:r>
              <a:rPr lang="en-US" sz="2000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businessman and former teacher, construction will begin on May 30. </a:t>
            </a:r>
            <a:endParaRPr lang="en"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84860" lvl="1" indent="-342900">
              <a:buClr>
                <a:schemeClr val="accent2"/>
              </a:buClr>
              <a:buSzPct val="133333"/>
              <a:buFont typeface="Wingdings" panose="05000000000000000000" pitchFamily="2" charset="2"/>
              <a:buChar char="Ø"/>
            </a:pP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50620" lvl="2" indent="-342900">
              <a:buClr>
                <a:schemeClr val="accent2"/>
              </a:buClr>
              <a:buSzPct val="133333"/>
              <a:buFont typeface="Wingdings" panose="05000000000000000000" pitchFamily="2" charset="2"/>
              <a:buChar char="Ø"/>
            </a:pP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This 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is the nut graph because it contains the news that there has been a donation and the outcome is that the lab will be built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indent="0"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r>
              <a:rPr lang="en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THE NUT 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GRAPH</a:t>
            </a: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63813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uild="p"/>
      <p:bldP spid="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95388" y="990600"/>
            <a:ext cx="361188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the job of the journalist?</a:t>
            </a:r>
          </a:p>
          <a:p>
            <a:r>
              <a:rPr lang="en-US" dirty="0" smtClean="0"/>
              <a:t>To Whom?</a:t>
            </a:r>
          </a:p>
          <a:p>
            <a:r>
              <a:rPr lang="en-US" dirty="0" smtClean="0"/>
              <a:t>For what purpose… what do they do with the journalist’s info?</a:t>
            </a:r>
          </a:p>
          <a:p>
            <a:r>
              <a:rPr lang="en-US" dirty="0" smtClean="0"/>
              <a:t>Where does the journalist get the info they provide?</a:t>
            </a:r>
          </a:p>
          <a:p>
            <a:r>
              <a:rPr lang="en-US" dirty="0" smtClean="0"/>
              <a:t>After they research, how do they “fill the GAPS in their knowledge?</a:t>
            </a:r>
          </a:p>
          <a:p>
            <a:r>
              <a:rPr lang="en-US" dirty="0" smtClean="0"/>
              <a:t>With who?</a:t>
            </a:r>
          </a:p>
          <a:p>
            <a:r>
              <a:rPr lang="en-US" dirty="0" smtClean="0"/>
              <a:t>What do the experts do for the journalist?</a:t>
            </a:r>
          </a:p>
          <a:p>
            <a:r>
              <a:rPr lang="en-US" dirty="0" smtClean="0"/>
              <a:t>U have your topic, the length, you’ve done research, and filled your gaps with interview info… now what?!?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95389" y="177801"/>
            <a:ext cx="7339012" cy="660399"/>
          </a:xfrm>
        </p:spPr>
        <p:txBody>
          <a:bodyPr/>
          <a:lstStyle/>
          <a:p>
            <a:r>
              <a:rPr lang="en-US" dirty="0" smtClean="0"/>
              <a:t>Setting the Stage…</a:t>
            </a:r>
            <a:endParaRPr lang="en-US" dirty="0"/>
          </a:p>
        </p:txBody>
      </p:sp>
      <p:pic>
        <p:nvPicPr>
          <p:cNvPr id="2050" name="Picture 2" descr="Image result for 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72457"/>
            <a:ext cx="3276600" cy="306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14" y="4495800"/>
            <a:ext cx="3287486" cy="204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08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64894" y="304800"/>
            <a:ext cx="3898105" cy="6324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You’ve done it all… </a:t>
            </a:r>
          </a:p>
          <a:p>
            <a:pPr lvl="1"/>
            <a:r>
              <a:rPr lang="en-US" dirty="0" smtClean="0"/>
              <a:t>Researched, interviewed, researched again, interviewed more, and researched that!</a:t>
            </a:r>
          </a:p>
          <a:p>
            <a:r>
              <a:rPr lang="en-US" dirty="0" smtClean="0"/>
              <a:t>Common Sense would say to write the story chronologically</a:t>
            </a:r>
          </a:p>
          <a:p>
            <a:pPr lvl="1"/>
            <a:r>
              <a:rPr lang="en-US" dirty="0" smtClean="0"/>
              <a:t>In order of events based on time</a:t>
            </a:r>
          </a:p>
          <a:p>
            <a:pPr lvl="1"/>
            <a:r>
              <a:rPr lang="en-US" dirty="0" smtClean="0"/>
              <a:t>However…</a:t>
            </a:r>
          </a:p>
          <a:p>
            <a:pPr lvl="2"/>
            <a:r>
              <a:rPr lang="en-US" sz="2400" b="1" dirty="0" smtClean="0">
                <a:solidFill>
                  <a:schemeClr val="accent5"/>
                </a:solidFill>
              </a:rPr>
              <a:t>The most important part of the story is…</a:t>
            </a:r>
          </a:p>
          <a:p>
            <a:pPr lvl="3"/>
            <a:r>
              <a:rPr lang="en-US" sz="2400" b="1" dirty="0" smtClean="0">
                <a:solidFill>
                  <a:schemeClr val="accent5"/>
                </a:solidFill>
              </a:rPr>
              <a:t>the Result; the Outcome</a:t>
            </a:r>
            <a:endParaRPr lang="en-US" sz="2400" b="1" dirty="0">
              <a:solidFill>
                <a:schemeClr val="accent5"/>
              </a:solidFill>
            </a:endParaRPr>
          </a:p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</a:t>
            </a:r>
            <a:r>
              <a:rPr lang="en-US" b="1" dirty="0" smtClean="0">
                <a:solidFill>
                  <a:srgbClr val="FFFF00"/>
                </a:solidFill>
              </a:rPr>
              <a:t> where </a:t>
            </a:r>
            <a:r>
              <a:rPr lang="en-US" b="1" dirty="0">
                <a:solidFill>
                  <a:srgbClr val="FFFF00"/>
                </a:solidFill>
              </a:rPr>
              <a:t>a journalist starts… 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The </a:t>
            </a:r>
            <a:r>
              <a:rPr lang="en-US" b="1" dirty="0">
                <a:solidFill>
                  <a:srgbClr val="FFFF00"/>
                </a:solidFill>
              </a:rPr>
              <a:t>story begins with the way the story ends…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Write!</a:t>
            </a:r>
            <a:endParaRPr lang="en-US" dirty="0"/>
          </a:p>
        </p:txBody>
      </p:sp>
      <p:pic>
        <p:nvPicPr>
          <p:cNvPr id="1026" name="Picture 2" descr="Image result for time to wr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3475152" cy="427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82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88514" y="1382260"/>
            <a:ext cx="7869686" cy="5181475"/>
            <a:chOff x="2529425" y="1143125"/>
            <a:chExt cx="5217525" cy="3947575"/>
          </a:xfrm>
        </p:grpSpPr>
        <p:sp>
          <p:nvSpPr>
            <p:cNvPr id="6" name="Shape 83"/>
            <p:cNvSpPr/>
            <p:nvPr/>
          </p:nvSpPr>
          <p:spPr>
            <a:xfrm>
              <a:off x="2529425" y="1143125"/>
              <a:ext cx="4053400" cy="3947575"/>
            </a:xfrm>
            <a:prstGeom prst="flowChartMerg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highlight>
                  <a:srgbClr val="D9EAD3"/>
                </a:highlight>
              </a:endParaRPr>
            </a:p>
          </p:txBody>
        </p:sp>
        <p:cxnSp>
          <p:nvCxnSpPr>
            <p:cNvPr id="7" name="Shape 84"/>
            <p:cNvCxnSpPr/>
            <p:nvPr/>
          </p:nvCxnSpPr>
          <p:spPr>
            <a:xfrm>
              <a:off x="3079750" y="2233200"/>
              <a:ext cx="2952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" name="Shape 85"/>
            <p:cNvCxnSpPr/>
            <p:nvPr/>
          </p:nvCxnSpPr>
          <p:spPr>
            <a:xfrm>
              <a:off x="3693575" y="3397375"/>
              <a:ext cx="1735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9" name="Shape 86"/>
            <p:cNvSpPr txBox="1"/>
            <p:nvPr/>
          </p:nvSpPr>
          <p:spPr>
            <a:xfrm>
              <a:off x="3079750" y="1333625"/>
              <a:ext cx="31749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2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MOST NEWSWORTHY INFORMATION</a:t>
              </a:r>
            </a:p>
            <a:p>
              <a:pPr lvl="0" algn="ctr">
                <a:spcBef>
                  <a:spcPts val="0"/>
                </a:spcBef>
                <a:buNone/>
              </a:pPr>
              <a:r>
                <a:rPr lang="en" sz="1600" b="1" dirty="0">
                  <a:solidFill>
                    <a:srgbClr val="FFFF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Who? What? When? Where? Why? How?</a:t>
              </a:r>
            </a:p>
          </p:txBody>
        </p:sp>
        <p:sp>
          <p:nvSpPr>
            <p:cNvPr id="10" name="Shape 87"/>
            <p:cNvSpPr txBox="1"/>
            <p:nvPr/>
          </p:nvSpPr>
          <p:spPr>
            <a:xfrm>
              <a:off x="3630000" y="2503075"/>
              <a:ext cx="1884000" cy="444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IMPORTANT DETAILS</a:t>
              </a:r>
            </a:p>
          </p:txBody>
        </p:sp>
        <p:sp>
          <p:nvSpPr>
            <p:cNvPr id="11" name="Shape 88"/>
            <p:cNvSpPr txBox="1"/>
            <p:nvPr/>
          </p:nvSpPr>
          <p:spPr>
            <a:xfrm>
              <a:off x="4044950" y="3543925"/>
              <a:ext cx="1068900" cy="7743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1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GENERAL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" sz="1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INFO </a:t>
              </a:r>
              <a:r>
                <a:rPr lang="en" sz="1400" b="1" dirty="0" smtClean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&amp; OTHER </a:t>
              </a:r>
              <a:r>
                <a:rPr lang="en" sz="1400" b="1" dirty="0">
                  <a:solidFill>
                    <a:srgbClr val="00206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DETAILS</a:t>
              </a:r>
            </a:p>
          </p:txBody>
        </p:sp>
        <p:sp>
          <p:nvSpPr>
            <p:cNvPr id="12" name="Shape 89"/>
            <p:cNvSpPr/>
            <p:nvPr/>
          </p:nvSpPr>
          <p:spPr>
            <a:xfrm>
              <a:off x="6582675" y="1143125"/>
              <a:ext cx="1164275" cy="1090075"/>
            </a:xfrm>
            <a:prstGeom prst="bracePair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1400" b="1" i="1" u="sng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rPr>
                <a:t>THE LEDE </a:t>
              </a:r>
              <a:r>
                <a:rPr lang="en" sz="1400" b="1" dirty="0">
                  <a:solidFill>
                    <a:srgbClr val="7030A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 The </a:t>
              </a:r>
              <a:r>
                <a:rPr lang="en" sz="1400" b="1" dirty="0" smtClean="0">
                  <a:solidFill>
                    <a:srgbClr val="7030A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first paragraph </a:t>
              </a:r>
              <a:r>
                <a:rPr lang="en" sz="1400" b="1" dirty="0">
                  <a:solidFill>
                    <a:srgbClr val="7030A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of the </a:t>
              </a:r>
              <a:r>
                <a:rPr lang="en" sz="1400" b="1" dirty="0" smtClean="0">
                  <a:solidFill>
                    <a:srgbClr val="7030A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story--contains </a:t>
              </a:r>
              <a:r>
                <a:rPr lang="en" sz="1400" b="1" dirty="0">
                  <a:solidFill>
                    <a:srgbClr val="7030A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 most important info</a:t>
              </a:r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0716" y="17917"/>
            <a:ext cx="8643283" cy="137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The  Invert</a:t>
            </a:r>
            <a:r>
              <a:rPr lang="en-US" sz="4400" dirty="0" smtClean="0">
                <a:solidFill>
                  <a:srgbClr val="002060"/>
                </a:solidFill>
              </a:rPr>
              <a:t>ed Pyramid—copy all but the bullets on the right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271628" y="3127603"/>
            <a:ext cx="2470710" cy="4343400"/>
          </a:xfrm>
        </p:spPr>
        <p:txBody>
          <a:bodyPr/>
          <a:lstStyle/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Journalists don’t tell stories in chronological order…</a:t>
            </a:r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They tell stories in order of importance!!!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5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Breaking </a:t>
            </a:r>
            <a:r>
              <a:rPr lang="en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News </a:t>
            </a:r>
            <a:r>
              <a:rPr lang="e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S</a:t>
            </a:r>
            <a:r>
              <a:rPr lang="en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tories</a:t>
            </a:r>
          </a:p>
          <a:p>
            <a:pPr lvl="1"/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N</a:t>
            </a:r>
            <a:r>
              <a:rPr lang="en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ews that is happening </a:t>
            </a:r>
            <a:r>
              <a:rPr lang="en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now </a:t>
            </a:r>
            <a:r>
              <a:rPr lang="en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or has just happened</a:t>
            </a:r>
          </a:p>
          <a:p>
            <a:pPr lvl="2"/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Accidents</a:t>
            </a:r>
            <a:r>
              <a:rPr lang="en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	</a:t>
            </a:r>
          </a:p>
          <a:p>
            <a:pPr lvl="2"/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Crime</a:t>
            </a:r>
          </a:p>
          <a:p>
            <a:pPr lvl="2"/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Fires</a:t>
            </a:r>
            <a:r>
              <a:rPr lang="en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	</a:t>
            </a:r>
          </a:p>
          <a:p>
            <a:pPr lvl="2"/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Election results</a:t>
            </a:r>
            <a:endParaRPr lang="en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Times New Roman"/>
            </a:endParaRPr>
          </a:p>
          <a:p>
            <a:pPr lvl="2"/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Verdicts </a:t>
            </a:r>
            <a:r>
              <a:rPr lang="en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in </a:t>
            </a:r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court</a:t>
            </a:r>
          </a:p>
          <a:p>
            <a:pPr lvl="2"/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Sports events</a:t>
            </a:r>
            <a:endParaRPr lang="en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Times New Roman"/>
            </a:endParaRPr>
          </a:p>
          <a:p>
            <a:pPr lvl="2"/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Business events</a:t>
            </a:r>
            <a:endParaRPr lang="en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Times New Roman"/>
            </a:endParaRPr>
          </a:p>
          <a:p>
            <a:pPr lvl="2"/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Straight </a:t>
            </a:r>
            <a:r>
              <a:rPr lang="en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hardline </a:t>
            </a:r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news</a:t>
            </a:r>
          </a:p>
          <a:p>
            <a:pPr lvl="2"/>
            <a:r>
              <a:rPr lang="en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Times New Roman"/>
              </a:rPr>
              <a:t>Etc.</a:t>
            </a:r>
            <a:endParaRPr lang="en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Times New Roman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WHEN TO </a:t>
            </a: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USE… </a:t>
            </a:r>
            <a:b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The INVERTED PYRAMID</a:t>
            </a:r>
            <a:endParaRPr lang="en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74" name="Picture 2" descr="Image result for breaking ne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76" y="1600201"/>
            <a:ext cx="365442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7876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uiExpand="1" build="p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sz="half" idx="1"/>
          </p:nvPr>
        </p:nvSpPr>
        <p:spPr>
          <a:xfrm>
            <a:off x="1195388" y="1417638"/>
            <a:ext cx="4138612" cy="513556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76200" indent="0">
              <a:lnSpc>
                <a:spcPct val="100000"/>
              </a:lnSpc>
              <a:spcAft>
                <a:spcPts val="1600"/>
              </a:spcAft>
              <a:buSzPct val="100000"/>
              <a:buNone/>
            </a:pPr>
            <a:r>
              <a:rPr lang="en" sz="2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BREAKING NEWS / HARD NEWS</a:t>
            </a:r>
          </a:p>
          <a:p>
            <a:pPr marL="822960" lvl="1" indent="-381000">
              <a:lnSpc>
                <a:spcPct val="100000"/>
              </a:lnSpc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Tells about current events that affect the reader</a:t>
            </a:r>
          </a:p>
          <a:p>
            <a:pPr marL="822960" lvl="1" indent="-381000">
              <a:lnSpc>
                <a:spcPct val="100000"/>
              </a:lnSpc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imely and concise</a:t>
            </a:r>
          </a:p>
          <a:p>
            <a:pPr marL="76200" indent="0">
              <a:lnSpc>
                <a:spcPct val="100000"/>
              </a:lnSpc>
              <a:spcAft>
                <a:spcPts val="1600"/>
              </a:spcAft>
              <a:buSzPct val="100000"/>
              <a:buNone/>
            </a:pPr>
            <a:r>
              <a:rPr lang="en" sz="24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FEATURE NEWS OR SOFT NEWS</a:t>
            </a:r>
          </a:p>
          <a:p>
            <a:pPr marL="822960" lvl="1" indent="-381000">
              <a:lnSpc>
                <a:spcPct val="100000"/>
              </a:lnSpc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Appeals to the emotional side</a:t>
            </a:r>
          </a:p>
          <a:p>
            <a:pPr marL="822960" lvl="1" indent="-381000">
              <a:lnSpc>
                <a:spcPct val="100000"/>
              </a:lnSpc>
              <a:spcAft>
                <a:spcPts val="1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Is not necessarily timely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95388" y="177801"/>
            <a:ext cx="7720011" cy="123983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" dirty="0" smtClean="0">
                <a:latin typeface="Times New Roman"/>
                <a:ea typeface="Times New Roman"/>
                <a:cs typeface="Times New Roman"/>
                <a:sym typeface="Times New Roman"/>
              </a:rPr>
              <a:t>BREAKING 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NEWS 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VS. </a:t>
            </a: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FEATURE NEWS</a:t>
            </a:r>
          </a:p>
        </p:txBody>
      </p:sp>
      <p:pic>
        <p:nvPicPr>
          <p:cNvPr id="4098" name="Picture 2" descr="Image result for hard vs so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56918" y="2575719"/>
            <a:ext cx="5135563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1209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build="p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Breaking </a:t>
            </a:r>
            <a:r>
              <a:rPr lang="en-US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News </a:t>
            </a:r>
            <a:r>
              <a:rPr lang="en-US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best </a:t>
            </a:r>
            <a:r>
              <a:rPr lang="en-US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written in inverted </a:t>
            </a:r>
            <a:r>
              <a:rPr lang="en-US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pyramid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</a:t>
            </a:r>
            <a:r>
              <a:rPr lang="en-US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emotional </a:t>
            </a:r>
            <a:r>
              <a:rPr lang="en-US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involvement… just </a:t>
            </a:r>
            <a:r>
              <a:rPr lang="en-US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reader can stop reading any time </a:t>
            </a:r>
            <a:endParaRPr lang="en-US" dirty="0" smtClean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STILL </a:t>
            </a:r>
            <a:r>
              <a:rPr lang="en-US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 the outcome of the story because THE LEDE is the </a:t>
            </a:r>
            <a:r>
              <a:rPr lang="en-US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outcome</a:t>
            </a:r>
            <a:endParaRPr lang="en-US" dirty="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en-US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Feature </a:t>
            </a:r>
            <a:r>
              <a:rPr lang="en-US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News </a:t>
            </a:r>
            <a:r>
              <a:rPr lang="en-US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various </a:t>
            </a:r>
            <a:r>
              <a:rPr lang="en-US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styles depending on the author’s “</a:t>
            </a:r>
            <a:r>
              <a:rPr lang="en-US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voice” </a:t>
            </a:r>
          </a:p>
          <a:p>
            <a:pPr lvl="1"/>
            <a:r>
              <a:rPr lang="en-US" u="sng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inverted </a:t>
            </a:r>
            <a:r>
              <a:rPr lang="en-US" u="sng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pyramid is </a:t>
            </a:r>
            <a:r>
              <a:rPr lang="en-US" u="sng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useless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emotional involvement comes </a:t>
            </a:r>
            <a:r>
              <a:rPr lang="en-US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the </a:t>
            </a:r>
            <a:r>
              <a:rPr lang="en-US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reader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usually </a:t>
            </a:r>
            <a:r>
              <a:rPr lang="en-US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withholding of information for effect</a:t>
            </a:r>
          </a:p>
          <a:p>
            <a:endParaRPr lang="en-US" dirty="0"/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THEY ARE WRITTEN DIFFERENTLY!!</a:t>
            </a:r>
          </a:p>
        </p:txBody>
      </p:sp>
    </p:spTree>
    <p:extLst>
      <p:ext uri="{BB962C8B-B14F-4D97-AF65-F5344CB8AC3E}">
        <p14:creationId xmlns:p14="http://schemas.microsoft.com/office/powerpoint/2010/main" val="41078765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lede</a:t>
            </a:r>
            <a:r>
              <a:rPr lang="en-US" dirty="0" smtClean="0"/>
              <a:t> is the most important information in a news story and always comes first.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However, if you give details that are too specific, it can actually be difficult to understand.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lede</a:t>
            </a:r>
            <a:r>
              <a:rPr lang="en-US" dirty="0" smtClean="0">
                <a:solidFill>
                  <a:srgbClr val="FFFF00"/>
                </a:solidFill>
              </a:rPr>
              <a:t> should be written </a:t>
            </a:r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 smtClean="0">
                <a:solidFill>
                  <a:srgbClr val="FFFF00"/>
                </a:solidFill>
              </a:rPr>
              <a:t>the form of a </a:t>
            </a:r>
            <a:r>
              <a:rPr lang="en-US" b="1" dirty="0" smtClean="0">
                <a:solidFill>
                  <a:srgbClr val="FFFF00"/>
                </a:solidFill>
              </a:rPr>
              <a:t>nut graph</a:t>
            </a:r>
            <a:r>
              <a:rPr lang="en-US" dirty="0" smtClean="0">
                <a:solidFill>
                  <a:srgbClr val="FFFF00"/>
                </a:solidFill>
              </a:rPr>
              <a:t> to help the reader better understand the main points of a story. (The more specific details will come in the next paragraph.)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Nut Graph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8166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5389" y="990600"/>
            <a:ext cx="7339012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“Nut” means “in a nutshell”</a:t>
            </a:r>
          </a:p>
          <a:p>
            <a:r>
              <a:rPr lang="en-US" dirty="0" smtClean="0"/>
              <a:t>“Graph” comes from “paragraph”</a:t>
            </a:r>
          </a:p>
          <a:p>
            <a:r>
              <a:rPr lang="en-US" dirty="0" smtClean="0"/>
              <a:t>Example: </a:t>
            </a:r>
            <a:endParaRPr lang="en-US" dirty="0"/>
          </a:p>
          <a:p>
            <a:r>
              <a:rPr lang="en-US" dirty="0"/>
              <a:t>ROWAN COUNTY, NC (WBTV) -Firefighters responded to a two-alarm fire at a </a:t>
            </a:r>
            <a:r>
              <a:rPr lang="en-US" dirty="0">
                <a:solidFill>
                  <a:schemeClr val="accent5"/>
                </a:solidFill>
              </a:rPr>
              <a:t>home</a:t>
            </a:r>
            <a:r>
              <a:rPr lang="en-US" dirty="0"/>
              <a:t> in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Rowan County </a:t>
            </a:r>
            <a:r>
              <a:rPr lang="en-US" dirty="0"/>
              <a:t>Thursday night.</a:t>
            </a:r>
          </a:p>
          <a:p>
            <a:r>
              <a:rPr lang="en-US" dirty="0"/>
              <a:t>According to officials,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the incident happened in the 1200 block of Bronco Run in West Rowan.</a:t>
            </a:r>
          </a:p>
          <a:p>
            <a:r>
              <a:rPr lang="en-US" dirty="0">
                <a:solidFill>
                  <a:schemeClr val="accent5"/>
                </a:solidFill>
              </a:rPr>
              <a:t>The fire happened at a single wide home, and the storage shed was damaged.</a:t>
            </a:r>
          </a:p>
          <a:p>
            <a:r>
              <a:rPr lang="en-US" dirty="0"/>
              <a:t>There were no injuries, and the fire had a quick control time.</a:t>
            </a:r>
          </a:p>
          <a:p>
            <a:r>
              <a:rPr lang="en-US" dirty="0"/>
              <a:t>There's no word on how the fire started.</a:t>
            </a:r>
          </a:p>
          <a:p>
            <a:r>
              <a:rPr lang="en-US" dirty="0"/>
              <a:t>This is a developing story and no further information has been released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Source: http</a:t>
            </a:r>
            <a:r>
              <a:rPr lang="en-US" dirty="0"/>
              <a:t>://www.wbtv.com/story/37684285/heavy-fire-reported-at-home-in-rowan-county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5389" y="177801"/>
            <a:ext cx="7339012" cy="736599"/>
          </a:xfrm>
        </p:spPr>
        <p:txBody>
          <a:bodyPr/>
          <a:lstStyle/>
          <a:p>
            <a:r>
              <a:rPr lang="en-US" dirty="0" smtClean="0"/>
              <a:t>Nut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7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template" id="{14C4544E-5D6E-4A0E-A4F6-43B5568F88FA}" vid="{794A1C51-6A02-405C-B010-53747BB716D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22232B-9DED-49EA-BCCA-813199E05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1284</Words>
  <Application>Microsoft Office PowerPoint</Application>
  <PresentationFormat>On-screen Show (4:3)</PresentationFormat>
  <Paragraphs>187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Euphemia</vt:lpstr>
      <vt:lpstr>Times New Roman</vt:lpstr>
      <vt:lpstr>Wingdings</vt:lpstr>
      <vt:lpstr>Jigsaw design template</vt:lpstr>
      <vt:lpstr>Unit 5: Building the Story</vt:lpstr>
      <vt:lpstr>Setting the Stage…</vt:lpstr>
      <vt:lpstr>Time to Write!</vt:lpstr>
      <vt:lpstr> The  Inverted Pyramid—copy all but the bullets on the right</vt:lpstr>
      <vt:lpstr>WHEN TO USE…  The INVERTED PYRAMID</vt:lpstr>
      <vt:lpstr>BREAKING NEWS  VS. FEATURE NEWS</vt:lpstr>
      <vt:lpstr>THEY ARE WRITTEN DIFFERENTLY!!</vt:lpstr>
      <vt:lpstr>Nut Graph</vt:lpstr>
      <vt:lpstr>Nut Graph</vt:lpstr>
      <vt:lpstr>Nut graph </vt:lpstr>
      <vt:lpstr>APPLY…  THE INVERTED PYRAMID</vt:lpstr>
      <vt:lpstr>APPLY THE INVERTED PYRAMID—Identify the 5 Ws, then organize the information by importance</vt:lpstr>
      <vt:lpstr> The  Inverted Pyramid</vt:lpstr>
      <vt:lpstr> The  Inverted Pyramid</vt:lpstr>
      <vt:lpstr> The  Inverted Pyramid</vt:lpstr>
      <vt:lpstr> You just wrote a news story</vt:lpstr>
      <vt:lpstr>Your Turn</vt:lpstr>
      <vt:lpstr>Write your own story! On a separate sheet— you’re turning this in!</vt:lpstr>
      <vt:lpstr>THE NUT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2016-10-18T01:59:56Z</dcterms:created>
  <dcterms:modified xsi:type="dcterms:W3CDTF">2018-03-12T20:41:43Z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TC034605279991</vt:lpwstr>
  </property>
</Properties>
</file>