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4"/>
  </p:notesMasterIdLst>
  <p:sldIdLst>
    <p:sldId id="256" r:id="rId2"/>
    <p:sldId id="257" r:id="rId3"/>
    <p:sldId id="258" r:id="rId4"/>
    <p:sldId id="270" r:id="rId5"/>
    <p:sldId id="259" r:id="rId6"/>
    <p:sldId id="268" r:id="rId7"/>
    <p:sldId id="267" r:id="rId8"/>
    <p:sldId id="260" r:id="rId9"/>
    <p:sldId id="261" r:id="rId10"/>
    <p:sldId id="269" r:id="rId11"/>
    <p:sldId id="262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3712" autoAdjust="0"/>
  </p:normalViewPr>
  <p:slideViewPr>
    <p:cSldViewPr snapToGrid="0">
      <p:cViewPr varScale="1">
        <p:scale>
          <a:sx n="69" d="100"/>
          <a:sy n="69" d="100"/>
        </p:scale>
        <p:origin x="14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B65847-0C0E-45D5-80C4-EAA3D44882BE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8E586A-5AFA-4CF9-BE02-0F4371B47D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788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Video on picture!!!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8E586A-5AFA-4CF9-BE02-0F4371B47DE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5827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974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47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03062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5082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355248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22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9950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25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937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029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4465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27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182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88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55720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241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08805-4DC8-4D94-B7D0-471E029337D8}" type="datetimeFigureOut">
              <a:rPr lang="en-US" smtClean="0"/>
              <a:t>3/4/2019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2FBAAFE6-62B2-4D7C-A7F7-B3918B70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4458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NHR6IQJGZ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www.youtube.com/watch?v=BNHR6IQJGZs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NHR6IQJGZs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827315" y="2404532"/>
            <a:ext cx="7784629" cy="1646302"/>
          </a:xfrm>
        </p:spPr>
        <p:txBody>
          <a:bodyPr/>
          <a:lstStyle/>
          <a:p>
            <a:r>
              <a:rPr lang="en-US" dirty="0" smtClean="0"/>
              <a:t>Unit 5: Building the Story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5-1 “Digging for Information”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79236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75771" y="0"/>
            <a:ext cx="6347714" cy="660400"/>
          </a:xfrm>
        </p:spPr>
        <p:txBody>
          <a:bodyPr/>
          <a:lstStyle/>
          <a:p>
            <a:r>
              <a:rPr lang="en-US" dirty="0" smtClean="0"/>
              <a:t>Domains Extensions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75772" y="845128"/>
            <a:ext cx="7926120" cy="6234544"/>
          </a:xfrm>
        </p:spPr>
        <p:txBody>
          <a:bodyPr numCol="2">
            <a:normAutofit fontScale="77500" lnSpcReduction="20000"/>
          </a:bodyPr>
          <a:lstStyle/>
          <a:p>
            <a:r>
              <a:rPr lang="en-US" sz="2800" dirty="0">
                <a:solidFill>
                  <a:schemeClr val="accent4"/>
                </a:solidFill>
              </a:rPr>
              <a:t>.COM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MOST-COMMON!</a:t>
            </a:r>
          </a:p>
          <a:p>
            <a:pPr lvl="1"/>
            <a:r>
              <a:rPr lang="en-US" sz="2600" dirty="0"/>
              <a:t>Originally used by For-Profit Businesses</a:t>
            </a:r>
          </a:p>
          <a:p>
            <a:pPr lvl="2"/>
            <a:r>
              <a:rPr lang="en-US" sz="2400" dirty="0"/>
              <a:t>Trying to make money; tell you what you want to hear</a:t>
            </a:r>
          </a:p>
          <a:p>
            <a:r>
              <a:rPr lang="en-US" sz="2800" dirty="0">
                <a:solidFill>
                  <a:schemeClr val="accent4"/>
                </a:solidFill>
              </a:rPr>
              <a:t>.ORG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Originally used by Not-For-Profit Businesses</a:t>
            </a:r>
          </a:p>
          <a:p>
            <a:pPr lvl="2"/>
            <a:r>
              <a:rPr lang="en-US" sz="2400" dirty="0"/>
              <a:t>Just want to get the info out there</a:t>
            </a:r>
          </a:p>
          <a:p>
            <a:r>
              <a:rPr lang="en-US" sz="2800" dirty="0">
                <a:solidFill>
                  <a:schemeClr val="accent4"/>
                </a:solidFill>
              </a:rPr>
              <a:t>.NET</a:t>
            </a:r>
          </a:p>
          <a:p>
            <a:pPr lvl="1"/>
            <a:r>
              <a:rPr lang="en-US" sz="2600" dirty="0"/>
              <a:t>Mostly used by Networks and Network Providers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Cheapest to buy!</a:t>
            </a:r>
          </a:p>
          <a:p>
            <a:endParaRPr lang="en-US" sz="2800" dirty="0">
              <a:solidFill>
                <a:schemeClr val="accent4"/>
              </a:solidFill>
            </a:endParaRPr>
          </a:p>
          <a:p>
            <a:endParaRPr lang="en-US" sz="2800" dirty="0">
              <a:solidFill>
                <a:schemeClr val="accent4"/>
              </a:solidFill>
            </a:endParaRPr>
          </a:p>
          <a:p>
            <a:r>
              <a:rPr lang="en-US" sz="2800" dirty="0">
                <a:solidFill>
                  <a:schemeClr val="accent4"/>
                </a:solidFill>
              </a:rPr>
              <a:t>.EDU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Used by sites of higher education</a:t>
            </a:r>
          </a:p>
          <a:p>
            <a:pPr lvl="2"/>
            <a:r>
              <a:rPr lang="en-US" sz="2400" dirty="0">
                <a:solidFill>
                  <a:srgbClr val="7030A0"/>
                </a:solidFill>
              </a:rPr>
              <a:t>Universities and colleges</a:t>
            </a:r>
          </a:p>
          <a:p>
            <a:pPr lvl="1"/>
            <a:r>
              <a:rPr lang="en-US" sz="2600" dirty="0"/>
              <a:t>But…</a:t>
            </a:r>
          </a:p>
          <a:p>
            <a:pPr lvl="2"/>
            <a:r>
              <a:rPr lang="en-US" sz="2400" dirty="0"/>
              <a:t>Students there get these too!</a:t>
            </a:r>
          </a:p>
          <a:p>
            <a:r>
              <a:rPr lang="en-US" sz="2800" dirty="0">
                <a:solidFill>
                  <a:schemeClr val="accent4"/>
                </a:solidFill>
              </a:rPr>
              <a:t>.GOV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Limited to US, state, or local municipality/government sites</a:t>
            </a:r>
          </a:p>
          <a:p>
            <a:r>
              <a:rPr lang="en-US" sz="2800" dirty="0">
                <a:solidFill>
                  <a:schemeClr val="accent4"/>
                </a:solidFill>
              </a:rPr>
              <a:t>.BIZ</a:t>
            </a:r>
          </a:p>
          <a:p>
            <a:pPr lvl="1"/>
            <a:r>
              <a:rPr lang="en-US" sz="2600" dirty="0"/>
              <a:t>Attempt by businesses to take back .COM, but failed! Now used by anything!</a:t>
            </a:r>
          </a:p>
          <a:p>
            <a:pPr lvl="1"/>
            <a:r>
              <a:rPr lang="en-US" sz="2600" dirty="0">
                <a:solidFill>
                  <a:srgbClr val="7030A0"/>
                </a:solidFill>
              </a:rPr>
              <a:t>Cheapest to buy!</a:t>
            </a:r>
            <a:endParaRPr lang="en-US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03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232229" y="81643"/>
            <a:ext cx="6348413" cy="13208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Scale of Sketchiness</a:t>
            </a:r>
            <a:br>
              <a:rPr lang="en-US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… because not all websites are equal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2229" y="3429000"/>
            <a:ext cx="8752114" cy="14514"/>
          </a:xfrm>
          <a:prstGeom prst="line">
            <a:avLst/>
          </a:prstGeom>
          <a:ln w="508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616764" y="3109686"/>
            <a:ext cx="0" cy="638628"/>
          </a:xfrm>
          <a:prstGeom prst="line">
            <a:avLst/>
          </a:prstGeom>
          <a:ln w="50800">
            <a:solidFill>
              <a:schemeClr val="bg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742935" y="3089729"/>
            <a:ext cx="287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Believable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053678" y="3089729"/>
            <a:ext cx="287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Not So Much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667564" y="2115457"/>
            <a:ext cx="899885" cy="769257"/>
            <a:chOff x="4876800" y="4760686"/>
            <a:chExt cx="899885" cy="769257"/>
          </a:xfrm>
        </p:grpSpPr>
        <p:sp>
          <p:nvSpPr>
            <p:cNvPr id="17" name="Flowchart: Off-page Connector 16"/>
            <p:cNvSpPr/>
            <p:nvPr/>
          </p:nvSpPr>
          <p:spPr>
            <a:xfrm>
              <a:off x="4876800" y="4760686"/>
              <a:ext cx="856343" cy="769257"/>
            </a:xfrm>
            <a:prstGeom prst="flowChartOffpage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20342" y="4917106"/>
              <a:ext cx="856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.ORG</a:t>
              </a:r>
              <a:endParaRPr lang="en-US" dirty="0"/>
            </a:p>
          </p:txBody>
        </p:sp>
      </p:grpSp>
      <p:grpSp>
        <p:nvGrpSpPr>
          <p:cNvPr id="23" name="Group 22"/>
          <p:cNvGrpSpPr/>
          <p:nvPr/>
        </p:nvGrpSpPr>
        <p:grpSpPr>
          <a:xfrm rot="10800000">
            <a:off x="7913931" y="3984171"/>
            <a:ext cx="965199" cy="769257"/>
            <a:chOff x="4767944" y="4760686"/>
            <a:chExt cx="965199" cy="769257"/>
          </a:xfrm>
        </p:grpSpPr>
        <p:sp>
          <p:nvSpPr>
            <p:cNvPr id="24" name="Flowchart: Off-page Connector 23"/>
            <p:cNvSpPr/>
            <p:nvPr/>
          </p:nvSpPr>
          <p:spPr>
            <a:xfrm>
              <a:off x="4876800" y="4760686"/>
              <a:ext cx="856343" cy="769257"/>
            </a:xfrm>
            <a:prstGeom prst="flowChartOffpage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TextBox 24"/>
            <p:cNvSpPr txBox="1"/>
            <p:nvPr/>
          </p:nvSpPr>
          <p:spPr>
            <a:xfrm rot="10800000">
              <a:off x="4767944" y="4912179"/>
              <a:ext cx="856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.BIZ</a:t>
              </a:r>
              <a:endParaRPr lang="en-US" dirty="0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7057588" y="2115457"/>
            <a:ext cx="961569" cy="769257"/>
            <a:chOff x="4876800" y="4760686"/>
            <a:chExt cx="961569" cy="769257"/>
          </a:xfrm>
        </p:grpSpPr>
        <p:sp>
          <p:nvSpPr>
            <p:cNvPr id="27" name="Flowchart: Off-page Connector 26"/>
            <p:cNvSpPr/>
            <p:nvPr/>
          </p:nvSpPr>
          <p:spPr>
            <a:xfrm>
              <a:off x="4876800" y="4760686"/>
              <a:ext cx="856343" cy="769257"/>
            </a:xfrm>
            <a:prstGeom prst="flowChartOffpage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982026" y="4912179"/>
              <a:ext cx="856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.NET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3023855" y="2115457"/>
            <a:ext cx="899885" cy="769257"/>
            <a:chOff x="4876800" y="4760686"/>
            <a:chExt cx="899885" cy="769257"/>
          </a:xfrm>
        </p:grpSpPr>
        <p:sp>
          <p:nvSpPr>
            <p:cNvPr id="30" name="Flowchart: Off-page Connector 29"/>
            <p:cNvSpPr/>
            <p:nvPr/>
          </p:nvSpPr>
          <p:spPr>
            <a:xfrm>
              <a:off x="4876800" y="4760686"/>
              <a:ext cx="856343" cy="769257"/>
            </a:xfrm>
            <a:prstGeom prst="flowChartOffpage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920342" y="4917106"/>
              <a:ext cx="856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.EDU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 rot="10800000">
            <a:off x="1159387" y="3967452"/>
            <a:ext cx="885371" cy="769257"/>
            <a:chOff x="4847772" y="4760686"/>
            <a:chExt cx="885371" cy="769257"/>
          </a:xfrm>
        </p:grpSpPr>
        <p:sp>
          <p:nvSpPr>
            <p:cNvPr id="33" name="Flowchart: Off-page Connector 32"/>
            <p:cNvSpPr/>
            <p:nvPr/>
          </p:nvSpPr>
          <p:spPr>
            <a:xfrm>
              <a:off x="4876800" y="4760686"/>
              <a:ext cx="856343" cy="769257"/>
            </a:xfrm>
            <a:prstGeom prst="flowChartOffpage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/>
            <p:cNvSpPr txBox="1"/>
            <p:nvPr/>
          </p:nvSpPr>
          <p:spPr>
            <a:xfrm rot="10800000">
              <a:off x="4847772" y="4917106"/>
              <a:ext cx="856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.GOV</a:t>
              </a:r>
              <a:endParaRPr lang="en-US" dirty="0"/>
            </a:p>
          </p:txBody>
        </p:sp>
      </p:grpSp>
      <p:grpSp>
        <p:nvGrpSpPr>
          <p:cNvPr id="35" name="Group 34"/>
          <p:cNvGrpSpPr/>
          <p:nvPr/>
        </p:nvGrpSpPr>
        <p:grpSpPr>
          <a:xfrm rot="10800000">
            <a:off x="3967283" y="3984171"/>
            <a:ext cx="899885" cy="769257"/>
            <a:chOff x="4833258" y="4760686"/>
            <a:chExt cx="899885" cy="769257"/>
          </a:xfrm>
        </p:grpSpPr>
        <p:sp>
          <p:nvSpPr>
            <p:cNvPr id="36" name="Flowchart: Off-page Connector 35"/>
            <p:cNvSpPr/>
            <p:nvPr/>
          </p:nvSpPr>
          <p:spPr>
            <a:xfrm>
              <a:off x="4876800" y="4760686"/>
              <a:ext cx="856343" cy="769257"/>
            </a:xfrm>
            <a:prstGeom prst="flowChartOffpageConnector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TextBox 36"/>
            <p:cNvSpPr txBox="1"/>
            <p:nvPr/>
          </p:nvSpPr>
          <p:spPr>
            <a:xfrm rot="10800000">
              <a:off x="4833258" y="4917106"/>
              <a:ext cx="8563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.COM</a:t>
              </a:r>
              <a:endParaRPr lang="en-US" dirty="0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1756227" y="3393496"/>
            <a:ext cx="287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Believable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6066969" y="3416628"/>
            <a:ext cx="28738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… Not So Much</a:t>
            </a:r>
            <a:endParaRPr lang="en-US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1616586" y="3443514"/>
            <a:ext cx="0" cy="492453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H="1">
            <a:off x="1088572" y="2905062"/>
            <a:ext cx="7163" cy="489859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3448444" y="2928184"/>
            <a:ext cx="7163" cy="489859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7482177" y="2911222"/>
            <a:ext cx="7163" cy="489859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4393697" y="3453883"/>
            <a:ext cx="0" cy="492453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342102" y="3436257"/>
            <a:ext cx="0" cy="492453"/>
          </a:xfrm>
          <a:prstGeom prst="line">
            <a:avLst/>
          </a:prstGeom>
          <a:ln w="50800">
            <a:solidFill>
              <a:schemeClr val="bg1"/>
            </a:solidFill>
            <a:headEnd type="triangl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010" y="1356930"/>
            <a:ext cx="698534" cy="652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7319" y="4875767"/>
            <a:ext cx="698534" cy="652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9177" y="1359764"/>
            <a:ext cx="698534" cy="65297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704" y="4859733"/>
            <a:ext cx="741985" cy="68504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133296" y="1306509"/>
            <a:ext cx="749231" cy="70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7967486" y="4903232"/>
            <a:ext cx="749231" cy="70327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793748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38" grpId="0"/>
      <p:bldP spid="3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286" y="0"/>
            <a:ext cx="6347713" cy="1320800"/>
          </a:xfrm>
        </p:spPr>
        <p:txBody>
          <a:bodyPr>
            <a:normAutofit/>
          </a:bodyPr>
          <a:lstStyle/>
          <a:p>
            <a:r>
              <a:rPr lang="en-US" u="sng" dirty="0" smtClean="0"/>
              <a:t>When in Doubt… </a:t>
            </a:r>
            <a:r>
              <a:rPr lang="en-US" dirty="0" smtClean="0"/>
              <a:t>Look at the Site!!!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290286" y="1190171"/>
            <a:ext cx="6667027" cy="5667829"/>
          </a:xfrm>
        </p:spPr>
        <p:txBody>
          <a:bodyPr>
            <a:normAutofit fontScale="70000" lnSpcReduction="20000"/>
          </a:bodyPr>
          <a:lstStyle/>
          <a:p>
            <a:r>
              <a:rPr lang="en-US" sz="2800" u="sng" dirty="0" smtClean="0"/>
              <a:t>Look for clues—if </a:t>
            </a:r>
            <a:r>
              <a:rPr lang="en-US" sz="2800" dirty="0" smtClean="0"/>
              <a:t>your site is legitimate, it’ll have a number of things:</a:t>
            </a:r>
          </a:p>
          <a:p>
            <a:pPr lvl="1"/>
            <a:r>
              <a:rPr lang="en-US" sz="2600" u="sng" dirty="0" smtClean="0"/>
              <a:t>Company that made it </a:t>
            </a:r>
          </a:p>
          <a:p>
            <a:pPr lvl="2"/>
            <a:r>
              <a:rPr lang="en-US" sz="2400" dirty="0" smtClean="0"/>
              <a:t>not necessarily in the URL!</a:t>
            </a:r>
          </a:p>
          <a:p>
            <a:pPr lvl="1"/>
            <a:r>
              <a:rPr lang="en-US" sz="2600" u="sng" dirty="0" smtClean="0"/>
              <a:t>Copyright information</a:t>
            </a:r>
          </a:p>
          <a:p>
            <a:pPr lvl="2"/>
            <a:r>
              <a:rPr lang="en-US" sz="2400" dirty="0" smtClean="0"/>
              <a:t>usually at the very bottom</a:t>
            </a:r>
          </a:p>
          <a:p>
            <a:pPr lvl="1"/>
            <a:r>
              <a:rPr lang="en-US" sz="2600" u="sng" smtClean="0"/>
              <a:t>Sources cited</a:t>
            </a:r>
            <a:endParaRPr lang="en-US" sz="2600" u="sng" dirty="0" smtClean="0"/>
          </a:p>
          <a:p>
            <a:pPr lvl="1"/>
            <a:r>
              <a:rPr lang="en-US" sz="2600" u="sng" dirty="0" smtClean="0"/>
              <a:t>Up-to-date </a:t>
            </a:r>
            <a:r>
              <a:rPr lang="en-US" sz="2600" u="sng" dirty="0"/>
              <a:t>i</a:t>
            </a:r>
            <a:r>
              <a:rPr lang="en-US" sz="2600" u="sng" dirty="0" smtClean="0"/>
              <a:t>nformation</a:t>
            </a:r>
          </a:p>
          <a:p>
            <a:pPr lvl="2"/>
            <a:r>
              <a:rPr lang="en-US" sz="2400" dirty="0"/>
              <a:t>N</a:t>
            </a:r>
            <a:r>
              <a:rPr lang="en-US" sz="2400" dirty="0" smtClean="0"/>
              <a:t>ot ALL </a:t>
            </a:r>
            <a:r>
              <a:rPr lang="en-US" sz="2400" dirty="0"/>
              <a:t>s</a:t>
            </a:r>
            <a:r>
              <a:rPr lang="en-US" sz="2400" dirty="0" smtClean="0"/>
              <a:t>ites are current! </a:t>
            </a:r>
          </a:p>
          <a:p>
            <a:pPr lvl="3"/>
            <a:r>
              <a:rPr lang="en-US" sz="2200" dirty="0" smtClean="0"/>
              <a:t>Some of them would collect dust if they could!!</a:t>
            </a:r>
          </a:p>
          <a:p>
            <a:pPr lvl="2"/>
            <a:r>
              <a:rPr lang="en-US" sz="2400" dirty="0" smtClean="0"/>
              <a:t>Not </a:t>
            </a:r>
            <a:r>
              <a:rPr lang="en-US" sz="2400" dirty="0"/>
              <a:t>t</a:t>
            </a:r>
            <a:r>
              <a:rPr lang="en-US" sz="2400" dirty="0" smtClean="0"/>
              <a:t>aken </a:t>
            </a:r>
            <a:r>
              <a:rPr lang="en-US" sz="2400" dirty="0"/>
              <a:t>c</a:t>
            </a:r>
            <a:r>
              <a:rPr lang="en-US" sz="2400" dirty="0" smtClean="0"/>
              <a:t>are of Like a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REAL</a:t>
            </a:r>
            <a:r>
              <a:rPr lang="en-US" sz="2400" dirty="0" smtClean="0"/>
              <a:t> site Would Be</a:t>
            </a:r>
          </a:p>
          <a:p>
            <a:r>
              <a:rPr lang="en-US" sz="2800" u="sng" dirty="0" smtClean="0"/>
              <a:t>When in doubt… Look for a name you </a:t>
            </a:r>
            <a:r>
              <a:rPr lang="en-US" sz="2800" u="sng" dirty="0"/>
              <a:t>k</a:t>
            </a:r>
            <a:r>
              <a:rPr lang="en-US" sz="2800" u="sng" dirty="0" smtClean="0"/>
              <a:t>now is good</a:t>
            </a:r>
          </a:p>
          <a:p>
            <a:pPr lvl="1"/>
            <a:r>
              <a:rPr lang="en-US" sz="2600" dirty="0" smtClean="0"/>
              <a:t>Animals</a:t>
            </a:r>
          </a:p>
          <a:p>
            <a:pPr lvl="2"/>
            <a:r>
              <a:rPr lang="en-US" sz="2400" dirty="0" smtClean="0"/>
              <a:t>National Geographic</a:t>
            </a:r>
          </a:p>
          <a:p>
            <a:pPr lvl="1"/>
            <a:r>
              <a:rPr lang="en-US" sz="2600" dirty="0" smtClean="0"/>
              <a:t>Sports</a:t>
            </a:r>
          </a:p>
          <a:p>
            <a:pPr lvl="2"/>
            <a:r>
              <a:rPr lang="en-US" sz="2400" dirty="0" smtClean="0"/>
              <a:t>ESPN</a:t>
            </a:r>
          </a:p>
          <a:p>
            <a:pPr lvl="2"/>
            <a:endParaRPr lang="en-US" sz="2400" dirty="0"/>
          </a:p>
        </p:txBody>
      </p:sp>
      <p:pic>
        <p:nvPicPr>
          <p:cNvPr id="8194" name="Picture 2" descr="Image result for thumbs u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290" y="1320800"/>
            <a:ext cx="3487040" cy="2928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852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0"/>
            <a:ext cx="6347713" cy="696686"/>
          </a:xfrm>
        </p:spPr>
        <p:txBody>
          <a:bodyPr>
            <a:normAutofit/>
          </a:bodyPr>
          <a:lstStyle/>
          <a:p>
            <a:r>
              <a:rPr lang="en-US" dirty="0" smtClean="0"/>
              <a:t>Dig it!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09599" y="724069"/>
            <a:ext cx="3090672" cy="5762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/>
              <a:t>Job of a Journalists?</a:t>
            </a:r>
            <a:endParaRPr lang="en-US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09599" y="1327714"/>
            <a:ext cx="3090672" cy="5261772"/>
          </a:xfrm>
        </p:spPr>
        <p:txBody>
          <a:bodyPr>
            <a:normAutofit/>
          </a:bodyPr>
          <a:lstStyle/>
          <a:p>
            <a:r>
              <a:rPr lang="en-US" dirty="0" smtClean="0"/>
              <a:t>Job of a journalist?</a:t>
            </a:r>
          </a:p>
          <a:p>
            <a:pPr lvl="1"/>
            <a:r>
              <a:rPr lang="en-US" dirty="0" smtClean="0"/>
              <a:t>Provide unbiased info to people</a:t>
            </a:r>
          </a:p>
          <a:p>
            <a:r>
              <a:rPr lang="en-US" dirty="0" smtClean="0"/>
              <a:t>Why?</a:t>
            </a:r>
          </a:p>
          <a:p>
            <a:pPr lvl="1"/>
            <a:r>
              <a:rPr lang="en-US" dirty="0" smtClean="0"/>
              <a:t>Make decisions about or that can affect their lives!</a:t>
            </a:r>
          </a:p>
          <a:p>
            <a:r>
              <a:rPr lang="en-US" dirty="0" smtClean="0"/>
              <a:t>Where do journalists get the info?</a:t>
            </a:r>
          </a:p>
          <a:p>
            <a:pPr lvl="1"/>
            <a:r>
              <a:rPr lang="en-US" dirty="0" smtClean="0"/>
              <a:t>Make it up?</a:t>
            </a:r>
          </a:p>
          <a:p>
            <a:pPr lvl="1"/>
            <a:r>
              <a:rPr lang="en-US" dirty="0" smtClean="0"/>
              <a:t>Lie?</a:t>
            </a:r>
          </a:p>
          <a:p>
            <a:pPr lvl="1"/>
            <a:r>
              <a:rPr lang="en-US" dirty="0" smtClean="0"/>
              <a:t>Listen to the man living on the corner?</a:t>
            </a:r>
          </a:p>
          <a:p>
            <a:r>
              <a:rPr lang="en-US" dirty="0" smtClean="0"/>
              <a:t>Nope… through research!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724069"/>
            <a:ext cx="3090672" cy="576262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 smtClean="0"/>
              <a:t>What is it ?!?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39" y="1327714"/>
            <a:ext cx="3695303" cy="3636172"/>
          </a:xfrm>
        </p:spPr>
        <p:txBody>
          <a:bodyPr>
            <a:normAutofit/>
          </a:bodyPr>
          <a:lstStyle/>
          <a:p>
            <a:r>
              <a:rPr lang="en-US" u="sng" dirty="0" smtClean="0"/>
              <a:t>What is research?</a:t>
            </a:r>
          </a:p>
          <a:p>
            <a:pPr lvl="1"/>
            <a:r>
              <a:rPr lang="en-US" u="sng" dirty="0" smtClean="0"/>
              <a:t>To investigate systematically so as to establish facts and reach conclusions</a:t>
            </a:r>
          </a:p>
          <a:p>
            <a:pPr lvl="1"/>
            <a:r>
              <a:rPr lang="en-US" dirty="0" smtClean="0"/>
              <a:t>Huh? </a:t>
            </a:r>
            <a:endParaRPr lang="en-US" dirty="0"/>
          </a:p>
          <a:p>
            <a:pPr lvl="2"/>
            <a:r>
              <a:rPr lang="en-US" dirty="0" smtClean="0"/>
              <a:t>To purposely find out all info you can!</a:t>
            </a:r>
          </a:p>
          <a:p>
            <a:pPr lvl="1"/>
            <a:r>
              <a:rPr lang="en-US" dirty="0" smtClean="0"/>
              <a:t>Methods?</a:t>
            </a:r>
          </a:p>
          <a:p>
            <a:pPr lvl="2"/>
            <a:r>
              <a:rPr lang="en-US" dirty="0" smtClean="0"/>
              <a:t>Books, encyclopedias, journal articles, interview, </a:t>
            </a:r>
          </a:p>
          <a:p>
            <a:pPr lvl="2"/>
            <a:r>
              <a:rPr lang="en-US" dirty="0" smtClean="0"/>
              <a:t>Google® it</a:t>
            </a:r>
          </a:p>
        </p:txBody>
      </p:sp>
      <p:pic>
        <p:nvPicPr>
          <p:cNvPr id="1028" name="Picture 4" descr="Image result for google 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1630">
            <a:off x="9256" y="1491333"/>
            <a:ext cx="9003900" cy="330893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120982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uiExpand="1" build="p" animBg="1"/>
      <p:bldP spid="3" grpId="0" build="p"/>
      <p:bldP spid="5" grpId="0" uiExpand="1" build="p" animBg="1"/>
      <p:bldP spid="6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609600" y="0"/>
            <a:ext cx="6347714" cy="1320800"/>
          </a:xfrm>
        </p:spPr>
        <p:txBody>
          <a:bodyPr/>
          <a:lstStyle/>
          <a:p>
            <a:r>
              <a:rPr lang="en-US" dirty="0" smtClean="0"/>
              <a:t>Kids Today…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609601" y="783770"/>
            <a:ext cx="3033486" cy="607422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“Just Google® It!” </a:t>
            </a:r>
          </a:p>
          <a:p>
            <a:pPr lvl="1"/>
            <a:r>
              <a:rPr lang="en-US" dirty="0" smtClean="0"/>
              <a:t>Became the catch-phrase of this generation!</a:t>
            </a:r>
          </a:p>
          <a:p>
            <a:pPr lvl="1"/>
            <a:r>
              <a:rPr lang="en-US" dirty="0" smtClean="0"/>
              <a:t>The problem is…</a:t>
            </a:r>
          </a:p>
          <a:p>
            <a:pPr lvl="2"/>
            <a:r>
              <a:rPr lang="en-US" dirty="0" smtClean="0"/>
              <a:t>Too lazy to think for themselves so …</a:t>
            </a:r>
          </a:p>
          <a:p>
            <a:pPr lvl="2"/>
            <a:r>
              <a:rPr lang="en-US" dirty="0" smtClean="0"/>
              <a:t>They believe everything they read on the internet!</a:t>
            </a:r>
          </a:p>
          <a:p>
            <a:pPr lvl="3"/>
            <a:r>
              <a:rPr lang="en-US" dirty="0" smtClean="0"/>
              <a:t>“It was on Google®, it has to be true.”</a:t>
            </a:r>
          </a:p>
          <a:p>
            <a:pPr lvl="3"/>
            <a:r>
              <a:rPr lang="en-US" dirty="0" smtClean="0"/>
              <a:t>“I found it on Wikipedia©”</a:t>
            </a:r>
          </a:p>
          <a:p>
            <a:pPr lvl="3"/>
            <a:r>
              <a:rPr lang="en-US" dirty="0" smtClean="0"/>
              <a:t>“It was the first thing that popped up when I searched, and I was too lazy to actually open the link and read the article, so I just wrote it down as fact from the Google® Results Page.”</a:t>
            </a:r>
            <a:endParaRPr lang="en-US" dirty="0"/>
          </a:p>
        </p:txBody>
      </p:sp>
      <p:pic>
        <p:nvPicPr>
          <p:cNvPr id="3076" name="Picture 4" descr="Image result for D'O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5447" y="783770"/>
            <a:ext cx="4523618" cy="542834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73989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= Learning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90"/>
            <a:ext cx="3088109" cy="3880772"/>
          </a:xfrm>
        </p:spPr>
        <p:txBody>
          <a:bodyPr/>
          <a:lstStyle/>
          <a:p>
            <a:r>
              <a:rPr lang="en-US" u="sng" dirty="0"/>
              <a:t>Research is another form of learning, and there’s always more to learn about </a:t>
            </a:r>
            <a:r>
              <a:rPr lang="en-US" i="1" u="sng" dirty="0"/>
              <a:t>any</a:t>
            </a:r>
            <a:r>
              <a:rPr lang="en-US" u="sng" dirty="0"/>
              <a:t> topic!</a:t>
            </a:r>
          </a:p>
          <a:p>
            <a:r>
              <a:rPr lang="en-US" dirty="0"/>
              <a:t>Google can be helpful, but it’s not the only way!</a:t>
            </a:r>
          </a:p>
          <a:p>
            <a:r>
              <a:rPr lang="en-US" dirty="0"/>
              <a:t>What can you do to learn more about something besides “Google” it?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45527" y="1788102"/>
            <a:ext cx="457200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44539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16" y="1999098"/>
            <a:ext cx="3595688" cy="28704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320800"/>
          </a:xfrm>
        </p:spPr>
        <p:txBody>
          <a:bodyPr/>
          <a:lstStyle/>
          <a:p>
            <a:r>
              <a:rPr lang="en-US" dirty="0" smtClean="0"/>
              <a:t>The Right Way to ‘Google®’ </a:t>
            </a:r>
            <a:br>
              <a:rPr lang="en-US" dirty="0" smtClean="0"/>
            </a:br>
            <a:r>
              <a:rPr lang="en-US" dirty="0" smtClean="0"/>
              <a:t>something…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759200" y="1219200"/>
            <a:ext cx="4165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does a polar bear weigh?</a:t>
            </a:r>
          </a:p>
          <a:p>
            <a:pPr lvl="1"/>
            <a:r>
              <a:rPr lang="en-US" dirty="0" smtClean="0"/>
              <a:t>Google® It!</a:t>
            </a:r>
          </a:p>
          <a:p>
            <a:pPr lvl="2"/>
            <a:r>
              <a:rPr lang="en-US" dirty="0" smtClean="0"/>
              <a:t>What do U type? Whole question?</a:t>
            </a:r>
          </a:p>
          <a:p>
            <a:r>
              <a:rPr lang="en-US" dirty="0" smtClean="0"/>
              <a:t>Try It… What happens?</a:t>
            </a:r>
          </a:p>
          <a:p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448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6463184" y="3525157"/>
            <a:ext cx="1207616" cy="1128486"/>
            <a:chOff x="-3048000" y="1843314"/>
            <a:chExt cx="1828800" cy="1128486"/>
          </a:xfrm>
        </p:grpSpPr>
        <p:sp>
          <p:nvSpPr>
            <p:cNvPr id="8" name="Explosion 2 7"/>
            <p:cNvSpPr/>
            <p:nvPr/>
          </p:nvSpPr>
          <p:spPr>
            <a:xfrm>
              <a:off x="-3048000" y="1843314"/>
              <a:ext cx="1828800" cy="1128486"/>
            </a:xfrm>
            <a:prstGeom prst="irregularSeal2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-2588346" y="2263193"/>
              <a:ext cx="11238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# 4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pic>
        <p:nvPicPr>
          <p:cNvPr id="13" name="Picture 12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3516" y="1999098"/>
            <a:ext cx="3595688" cy="28704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320800"/>
          </a:xfrm>
        </p:spPr>
        <p:txBody>
          <a:bodyPr/>
          <a:lstStyle/>
          <a:p>
            <a:r>
              <a:rPr lang="en-US" dirty="0" smtClean="0"/>
              <a:t>The Right Way to ‘Google®’ </a:t>
            </a:r>
            <a:br>
              <a:rPr lang="en-US" dirty="0" smtClean="0"/>
            </a:br>
            <a:r>
              <a:rPr lang="en-US" dirty="0" smtClean="0"/>
              <a:t>something…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759200" y="1219200"/>
            <a:ext cx="4165600" cy="5638800"/>
          </a:xfrm>
        </p:spPr>
        <p:txBody>
          <a:bodyPr>
            <a:normAutofit/>
          </a:bodyPr>
          <a:lstStyle/>
          <a:p>
            <a:r>
              <a:rPr lang="en-US" dirty="0" smtClean="0"/>
              <a:t>How much does a polar bear weigh?</a:t>
            </a:r>
          </a:p>
          <a:p>
            <a:pPr lvl="1"/>
            <a:r>
              <a:rPr lang="en-US" dirty="0" smtClean="0"/>
              <a:t>Google® It!</a:t>
            </a:r>
          </a:p>
          <a:p>
            <a:pPr lvl="2"/>
            <a:r>
              <a:rPr lang="en-US" dirty="0" smtClean="0"/>
              <a:t>What do U type? Whole question?</a:t>
            </a:r>
          </a:p>
          <a:p>
            <a:r>
              <a:rPr lang="en-US" dirty="0" smtClean="0"/>
              <a:t>Try It… What happens?</a:t>
            </a:r>
          </a:p>
          <a:p>
            <a:pPr lvl="1"/>
            <a:r>
              <a:rPr lang="en-US" dirty="0"/>
              <a:t>CPU will look 4 every word U typed anywhere in WWW!</a:t>
            </a:r>
          </a:p>
          <a:p>
            <a:pPr lvl="2"/>
            <a:r>
              <a:rPr lang="en-US" dirty="0"/>
              <a:t>Not very efficient!</a:t>
            </a:r>
          </a:p>
          <a:p>
            <a:r>
              <a:rPr lang="en-US" dirty="0"/>
              <a:t>Use “Search Terms”</a:t>
            </a:r>
          </a:p>
          <a:p>
            <a:pPr lvl="1"/>
            <a:r>
              <a:rPr lang="en-US" dirty="0"/>
              <a:t>Type in…</a:t>
            </a:r>
          </a:p>
          <a:p>
            <a:pPr lvl="2"/>
            <a:r>
              <a:rPr lang="en-US" dirty="0"/>
              <a:t>Polar Bear + Weight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6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847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3516" y="1999098"/>
            <a:ext cx="3595688" cy="2870475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609600" y="0"/>
            <a:ext cx="8534400" cy="1320800"/>
          </a:xfrm>
        </p:spPr>
        <p:txBody>
          <a:bodyPr/>
          <a:lstStyle/>
          <a:p>
            <a:r>
              <a:rPr lang="en-US" dirty="0" smtClean="0"/>
              <a:t>The Right Way to ‘Google®’ </a:t>
            </a:r>
            <a:br>
              <a:rPr lang="en-US" dirty="0" smtClean="0"/>
            </a:br>
            <a:r>
              <a:rPr lang="en-US" dirty="0" smtClean="0"/>
              <a:t>something…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3759200" y="1219200"/>
            <a:ext cx="4165600" cy="5638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How much does a polar bear weigh?</a:t>
            </a:r>
          </a:p>
          <a:p>
            <a:pPr lvl="1"/>
            <a:r>
              <a:rPr lang="en-US" dirty="0" smtClean="0"/>
              <a:t>Google® It!</a:t>
            </a:r>
          </a:p>
          <a:p>
            <a:pPr lvl="2"/>
            <a:r>
              <a:rPr lang="en-US" dirty="0" smtClean="0"/>
              <a:t>What do U type? Whole question?</a:t>
            </a:r>
          </a:p>
          <a:p>
            <a:r>
              <a:rPr lang="en-US" dirty="0" smtClean="0"/>
              <a:t>Try It… What happens?</a:t>
            </a:r>
          </a:p>
          <a:p>
            <a:pPr lvl="1"/>
            <a:r>
              <a:rPr lang="en-US" dirty="0"/>
              <a:t>CPU will look </a:t>
            </a:r>
            <a:r>
              <a:rPr lang="en-US" dirty="0" smtClean="0"/>
              <a:t>for </a:t>
            </a:r>
            <a:r>
              <a:rPr lang="en-US" dirty="0"/>
              <a:t>every word </a:t>
            </a:r>
            <a:r>
              <a:rPr lang="en-US" dirty="0" smtClean="0"/>
              <a:t>you </a:t>
            </a:r>
            <a:r>
              <a:rPr lang="en-US" dirty="0"/>
              <a:t>typed anywhere in WWW!</a:t>
            </a:r>
          </a:p>
          <a:p>
            <a:pPr lvl="2"/>
            <a:r>
              <a:rPr lang="en-US" dirty="0"/>
              <a:t>Not very efficient!</a:t>
            </a:r>
          </a:p>
          <a:p>
            <a:r>
              <a:rPr lang="en-US" dirty="0"/>
              <a:t>Use “Search Terms”</a:t>
            </a:r>
          </a:p>
          <a:p>
            <a:pPr lvl="1"/>
            <a:r>
              <a:rPr lang="en-US" dirty="0"/>
              <a:t>Type in…</a:t>
            </a:r>
          </a:p>
          <a:p>
            <a:pPr lvl="2"/>
            <a:r>
              <a:rPr lang="en-US" dirty="0"/>
              <a:t>Polar Bear + </a:t>
            </a:r>
            <a:r>
              <a:rPr lang="en-US" dirty="0" smtClean="0"/>
              <a:t>Weight</a:t>
            </a:r>
          </a:p>
          <a:p>
            <a:pPr lvl="2"/>
            <a:r>
              <a:rPr lang="en-US" dirty="0"/>
              <a:t>Can </a:t>
            </a:r>
            <a:r>
              <a:rPr lang="en-US" dirty="0" smtClean="0"/>
              <a:t>you see </a:t>
            </a:r>
            <a:r>
              <a:rPr lang="en-US" dirty="0"/>
              <a:t>the difference?</a:t>
            </a:r>
          </a:p>
          <a:p>
            <a:r>
              <a:rPr lang="en-US" dirty="0"/>
              <a:t>Use Quotes</a:t>
            </a:r>
          </a:p>
          <a:p>
            <a:pPr lvl="1"/>
            <a:r>
              <a:rPr lang="en-US" dirty="0"/>
              <a:t>Gettysburg Address is the same as Gettysburg + Address </a:t>
            </a:r>
            <a:r>
              <a:rPr lang="en-US" dirty="0" smtClean="0"/>
              <a:t>to </a:t>
            </a:r>
            <a:r>
              <a:rPr lang="en-US" dirty="0"/>
              <a:t>a CPU</a:t>
            </a:r>
          </a:p>
          <a:p>
            <a:pPr lvl="1"/>
            <a:r>
              <a:rPr lang="en-US" dirty="0"/>
              <a:t>Put in “” and Google will search for times those words are exactly as in “”</a:t>
            </a:r>
          </a:p>
          <a:p>
            <a:pPr marL="914400" lvl="2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0161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1885" y="-50806"/>
            <a:ext cx="6347714" cy="682171"/>
          </a:xfrm>
        </p:spPr>
        <p:txBody>
          <a:bodyPr/>
          <a:lstStyle/>
          <a:p>
            <a:r>
              <a:rPr lang="en-US" dirty="0"/>
              <a:t>What’s It Look Like?!?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sz="half" idx="1"/>
          </p:nvPr>
        </p:nvSpPr>
        <p:spPr>
          <a:xfrm>
            <a:off x="391885" y="631365"/>
            <a:ext cx="6783143" cy="6175828"/>
          </a:xfrm>
        </p:spPr>
        <p:txBody>
          <a:bodyPr>
            <a:normAutofit/>
          </a:bodyPr>
          <a:lstStyle/>
          <a:p>
            <a:pPr fontAlgn="base"/>
            <a:r>
              <a:rPr lang="en-US" b="1" dirty="0" smtClean="0"/>
              <a:t>Parts</a:t>
            </a:r>
          </a:p>
          <a:p>
            <a:pPr lvl="1" fontAlgn="base"/>
            <a:r>
              <a:rPr lang="en-US" b="1" dirty="0" smtClean="0"/>
              <a:t>Title</a:t>
            </a:r>
            <a:r>
              <a:rPr lang="en-US" b="1" dirty="0"/>
              <a:t>: </a:t>
            </a:r>
            <a:endParaRPr lang="en-US" b="1" dirty="0" smtClean="0"/>
          </a:p>
          <a:p>
            <a:pPr lvl="2" fontAlgn="base"/>
            <a:r>
              <a:rPr lang="en-US" dirty="0" smtClean="0"/>
              <a:t>In </a:t>
            </a:r>
            <a:r>
              <a:rPr lang="en-US" b="1" dirty="0"/>
              <a:t>blue</a:t>
            </a:r>
            <a:r>
              <a:rPr lang="en-US" dirty="0"/>
              <a:t>, the first line of a search </a:t>
            </a:r>
            <a:r>
              <a:rPr lang="en-US" dirty="0" smtClean="0"/>
              <a:t>result </a:t>
            </a:r>
          </a:p>
          <a:p>
            <a:pPr lvl="1" fontAlgn="base"/>
            <a:r>
              <a:rPr lang="en-US" b="1" dirty="0" smtClean="0"/>
              <a:t>Web address: </a:t>
            </a:r>
          </a:p>
          <a:p>
            <a:pPr lvl="2" fontAlgn="base"/>
            <a:r>
              <a:rPr lang="en-US" dirty="0" smtClean="0"/>
              <a:t>In </a:t>
            </a:r>
            <a:r>
              <a:rPr lang="en-US" b="1" dirty="0" smtClean="0"/>
              <a:t>green</a:t>
            </a:r>
            <a:r>
              <a:rPr lang="en-US" dirty="0" smtClean="0"/>
              <a:t>, just under the title</a:t>
            </a:r>
          </a:p>
          <a:p>
            <a:pPr lvl="2" fontAlgn="base"/>
            <a:r>
              <a:rPr lang="en-US" dirty="0" smtClean="0"/>
              <a:t>This is the location of the page on the Web and can help you understand at a glance who is offering you the source, what kind of source it will be, etc.</a:t>
            </a:r>
          </a:p>
          <a:p>
            <a:pPr lvl="1" fontAlgn="base"/>
            <a:r>
              <a:rPr lang="en-US" b="1" dirty="0" smtClean="0"/>
              <a:t>Snippet</a:t>
            </a:r>
            <a:r>
              <a:rPr lang="en-US" b="1" dirty="0"/>
              <a:t>: </a:t>
            </a:r>
            <a:endParaRPr lang="en-US" b="1" dirty="0" smtClean="0"/>
          </a:p>
          <a:p>
            <a:pPr lvl="2" fontAlgn="base"/>
            <a:r>
              <a:rPr lang="en-US" dirty="0" smtClean="0"/>
              <a:t>The </a:t>
            </a:r>
            <a:r>
              <a:rPr lang="en-US" b="1" dirty="0"/>
              <a:t>black</a:t>
            </a:r>
            <a:r>
              <a:rPr lang="en-US" dirty="0"/>
              <a:t> text under the web address. </a:t>
            </a:r>
            <a:endParaRPr lang="en-US" dirty="0" smtClean="0"/>
          </a:p>
          <a:p>
            <a:pPr lvl="2" fontAlgn="base"/>
            <a:r>
              <a:rPr lang="en-US" dirty="0" smtClean="0"/>
              <a:t>This </a:t>
            </a:r>
            <a:r>
              <a:rPr lang="en-US" dirty="0"/>
              <a:t>text is taken from the source to which the link points and gives an idea of how your search terms appear in the </a:t>
            </a:r>
            <a:r>
              <a:rPr lang="en-US" dirty="0" smtClean="0"/>
              <a:t>text</a:t>
            </a:r>
            <a:endParaRPr lang="en-US" dirty="0"/>
          </a:p>
          <a:p>
            <a:pPr lvl="2" fontAlgn="base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</a:t>
            </a:r>
            <a:r>
              <a:rPr lang="en-US" dirty="0" smtClean="0"/>
              <a:t> </a:t>
            </a:r>
            <a:r>
              <a:rPr lang="en-US" dirty="0"/>
              <a:t>a summary of what appears on the </a:t>
            </a:r>
            <a:r>
              <a:rPr lang="en-US" dirty="0" smtClean="0"/>
              <a:t>link</a:t>
            </a:r>
          </a:p>
          <a:p>
            <a:pPr lvl="2" fontAlgn="base"/>
            <a:r>
              <a:rPr lang="en-US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Always</a:t>
            </a:r>
            <a:r>
              <a:rPr lang="en-US" dirty="0" smtClean="0"/>
              <a:t> </a:t>
            </a:r>
            <a:r>
              <a:rPr lang="en-US" dirty="0"/>
              <a:t>click through to see </a:t>
            </a:r>
            <a:r>
              <a:rPr lang="en-US" dirty="0" smtClean="0"/>
              <a:t>the </a:t>
            </a:r>
            <a:r>
              <a:rPr lang="en-US" dirty="0"/>
              <a:t>information they </a:t>
            </a:r>
            <a:r>
              <a:rPr lang="en-US" dirty="0" smtClean="0"/>
              <a:t>provide </a:t>
            </a:r>
            <a:r>
              <a:rPr lang="en-US" dirty="0"/>
              <a:t>in </a:t>
            </a:r>
            <a:r>
              <a:rPr lang="en-US" dirty="0" smtClean="0"/>
              <a:t>context</a:t>
            </a:r>
          </a:p>
          <a:p>
            <a:pPr lvl="1" fontAlgn="base"/>
            <a:r>
              <a:rPr lang="en-US" b="1" dirty="0" smtClean="0"/>
              <a:t>Bolded </a:t>
            </a:r>
            <a:r>
              <a:rPr lang="en-US" b="1" dirty="0"/>
              <a:t>W</a:t>
            </a:r>
            <a:r>
              <a:rPr lang="en-US" b="1" dirty="0" smtClean="0"/>
              <a:t>ords</a:t>
            </a:r>
            <a:r>
              <a:rPr lang="en-US" b="1" dirty="0"/>
              <a:t>: </a:t>
            </a:r>
            <a:endParaRPr lang="en-US" b="1" dirty="0" smtClean="0"/>
          </a:p>
          <a:p>
            <a:pPr lvl="2" fontAlgn="base"/>
            <a:r>
              <a:rPr lang="en-US" dirty="0" smtClean="0"/>
              <a:t>The </a:t>
            </a:r>
            <a:r>
              <a:rPr lang="en-US" dirty="0"/>
              <a:t>words that </a:t>
            </a:r>
            <a:r>
              <a:rPr lang="en-US" b="1" dirty="0"/>
              <a:t>appear darker</a:t>
            </a:r>
            <a:r>
              <a:rPr lang="en-US" dirty="0"/>
              <a:t> on the screen are your search terms. </a:t>
            </a:r>
            <a:endParaRPr lang="en-US" dirty="0" smtClean="0"/>
          </a:p>
          <a:p>
            <a:pPr lvl="2" fontAlgn="base"/>
            <a:r>
              <a:rPr lang="en-US" dirty="0" smtClean="0"/>
              <a:t>In </a:t>
            </a:r>
            <a:r>
              <a:rPr lang="en-US" dirty="0"/>
              <a:t>some cases, Google automatically finds synonyms for your search terms, so if you search for “kid,” you might see “child” bolded in your </a:t>
            </a:r>
            <a:r>
              <a:rPr lang="en-US" dirty="0" smtClean="0"/>
              <a:t>results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245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745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Domains / Extensions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275771" y="1611086"/>
            <a:ext cx="3731743" cy="52469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Domain</a:t>
            </a:r>
          </a:p>
          <a:p>
            <a:pPr lvl="1"/>
            <a:r>
              <a:rPr lang="en-US" sz="2400" dirty="0" smtClean="0"/>
              <a:t>Website’s Name</a:t>
            </a:r>
          </a:p>
          <a:p>
            <a:r>
              <a:rPr lang="en-US" sz="2800" u="sng" dirty="0" smtClean="0"/>
              <a:t>Domain Extension</a:t>
            </a:r>
          </a:p>
          <a:p>
            <a:pPr lvl="1"/>
            <a:r>
              <a:rPr lang="en-US" sz="2400" dirty="0" smtClean="0"/>
              <a:t>The Ending</a:t>
            </a:r>
          </a:p>
          <a:p>
            <a:pPr lvl="1"/>
            <a:r>
              <a:rPr lang="en-US" sz="2400" dirty="0" smtClean="0"/>
              <a:t>Tells you what kind of website it is </a:t>
            </a:r>
            <a:r>
              <a:rPr lang="en-US" sz="2400" i="1" dirty="0" smtClean="0"/>
              <a:t>and</a:t>
            </a:r>
            <a:endParaRPr lang="en-US" sz="2400" dirty="0" smtClean="0"/>
          </a:p>
          <a:p>
            <a:pPr lvl="1"/>
            <a:r>
              <a:rPr lang="en-US" sz="2400" u="sng" dirty="0" smtClean="0"/>
              <a:t>Lets you know if it can be trusted!</a:t>
            </a:r>
            <a:endParaRPr lang="en-US" sz="2400" u="sng" dirty="0"/>
          </a:p>
        </p:txBody>
      </p:sp>
      <p:pic>
        <p:nvPicPr>
          <p:cNvPr id="2052" name="Picture 4" descr="Image result for DOMAIN TYP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7515" y="1270000"/>
            <a:ext cx="4934645" cy="403247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543550" y="381000"/>
            <a:ext cx="198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Copy this down. </a:t>
            </a:r>
          </a:p>
          <a:p>
            <a:r>
              <a:rPr lang="en-US" dirty="0" smtClean="0"/>
              <a:t>Feel free to color-code!</a:t>
            </a:r>
            <a:endParaRPr lang="en-US" dirty="0"/>
          </a:p>
        </p:txBody>
      </p:sp>
      <p:sp>
        <p:nvSpPr>
          <p:cNvPr id="3" name="Down Arrow 2"/>
          <p:cNvSpPr/>
          <p:nvPr/>
        </p:nvSpPr>
        <p:spPr>
          <a:xfrm>
            <a:off x="6957314" y="933450"/>
            <a:ext cx="333829" cy="762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33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 uiExpand="1" build="p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1025</TotalTime>
  <Words>877</Words>
  <Application>Microsoft Office PowerPoint</Application>
  <PresentationFormat>On-screen Show (4:3)</PresentationFormat>
  <Paragraphs>140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Trebuchet MS</vt:lpstr>
      <vt:lpstr>Wingdings 3</vt:lpstr>
      <vt:lpstr>Facet</vt:lpstr>
      <vt:lpstr>Unit 5: Building the Story</vt:lpstr>
      <vt:lpstr>Dig it!</vt:lpstr>
      <vt:lpstr>Kids Today…</vt:lpstr>
      <vt:lpstr>Research = Learning</vt:lpstr>
      <vt:lpstr>The Right Way to ‘Google®’  something…</vt:lpstr>
      <vt:lpstr>The Right Way to ‘Google®’  something…</vt:lpstr>
      <vt:lpstr>The Right Way to ‘Google®’  something…</vt:lpstr>
      <vt:lpstr>What’s It Look Like?!?</vt:lpstr>
      <vt:lpstr>Domains / Extensions</vt:lpstr>
      <vt:lpstr>Domains Extensions</vt:lpstr>
      <vt:lpstr>Scale of Sketchiness … because not all websites are equal</vt:lpstr>
      <vt:lpstr>When in Doubt… Look at the Site!!!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5: Building the Story</dc:title>
  <dc:creator>Wazaney, Kristopher J.</dc:creator>
  <cp:lastModifiedBy>Morgan, Hillary D.</cp:lastModifiedBy>
  <cp:revision>35</cp:revision>
  <dcterms:created xsi:type="dcterms:W3CDTF">2016-10-11T16:05:56Z</dcterms:created>
  <dcterms:modified xsi:type="dcterms:W3CDTF">2019-03-04T15:21:45Z</dcterms:modified>
</cp:coreProperties>
</file>