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21"/>
  </p:notesMasterIdLst>
  <p:sldIdLst>
    <p:sldId id="262" r:id="rId4"/>
    <p:sldId id="286" r:id="rId5"/>
    <p:sldId id="287" r:id="rId6"/>
    <p:sldId id="25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25" autoAdjust="0"/>
    <p:restoredTop sz="94660"/>
  </p:normalViewPr>
  <p:slideViewPr>
    <p:cSldViewPr>
      <p:cViewPr varScale="1">
        <p:scale>
          <a:sx n="66" d="100"/>
          <a:sy n="66" d="100"/>
        </p:scale>
        <p:origin x="17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4DDBE-3F67-45C5-902C-EC583528543D}" type="datetimeFigureOut">
              <a:rPr lang="en-US" smtClean="0"/>
              <a:t>3/2/2017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789F4-029E-4103-B002-2FFDD480A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049" y="649805"/>
            <a:ext cx="7690378" cy="1523494"/>
          </a:xfrm>
        </p:spPr>
        <p:txBody>
          <a:bodyPr/>
          <a:lstStyle/>
          <a:p>
            <a:r>
              <a:rPr lang="en-US" dirty="0"/>
              <a:t>Unit 4: </a:t>
            </a:r>
            <a:r>
              <a:rPr lang="en-US" dirty="0" smtClean="0"/>
              <a:t>Writing for the News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5257800"/>
            <a:ext cx="7043208" cy="461665"/>
          </a:xfrm>
        </p:spPr>
        <p:txBody>
          <a:bodyPr/>
          <a:lstStyle/>
          <a:p>
            <a:r>
              <a:rPr lang="en-US" smtClean="0"/>
              <a:t>4-3 </a:t>
            </a:r>
            <a:r>
              <a:rPr lang="en-US" smtClean="0"/>
              <a:t>“</a:t>
            </a:r>
            <a:r>
              <a:rPr lang="en-US" smtClean="0"/>
              <a:t>LEDE</a:t>
            </a:r>
            <a:r>
              <a:rPr lang="en-US" smtClean="0"/>
              <a:t> </a:t>
            </a:r>
            <a:r>
              <a:rPr lang="en-US" dirty="0" smtClean="0"/>
              <a:t>Hooks”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News </a:t>
            </a:r>
            <a:r>
              <a:rPr lang="en-US" dirty="0"/>
              <a:t>Writing </a:t>
            </a:r>
            <a:r>
              <a:rPr lang="en-US" dirty="0" smtClean="0"/>
              <a:t>Basics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27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219200"/>
            <a:ext cx="4343400" cy="4622804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does it do?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eads with a pertinent question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esigned to raise reader’s curiosity</a:t>
            </a:r>
          </a:p>
          <a:p>
            <a:pPr lvl="1"/>
            <a:r>
              <a:rPr lang="en-US" dirty="0" smtClean="0"/>
              <a:t>can’t be a “yes” or “no” question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How does your bank’s interest rate compare to other big-name banks?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9200"/>
            <a:ext cx="318431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62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ADDRESS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267200" cy="4481227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peaks directly to the reader </a:t>
            </a:r>
          </a:p>
          <a:p>
            <a:pPr lvl="1"/>
            <a:r>
              <a:rPr lang="en-US" dirty="0" smtClean="0"/>
              <a:t>makes </a:t>
            </a:r>
            <a:r>
              <a:rPr lang="en-US" dirty="0"/>
              <a:t>them collaborators with facts in the </a:t>
            </a:r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usually </a:t>
            </a:r>
            <a:r>
              <a:rPr lang="en-US" dirty="0"/>
              <a:t>employs the pronouns "you" and "your</a:t>
            </a:r>
            <a:r>
              <a:rPr lang="en-US" dirty="0" smtClean="0"/>
              <a:t>"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If you are one of the 30 million Americans working for a company with a private pension plan, Congress has given you a new Bill of Rights.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55386"/>
            <a:ext cx="4077530" cy="42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43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QUOTATION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1"/>
            <a:ext cx="4114800" cy="507215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Features a short, eye-catching quote or remark</a:t>
            </a:r>
          </a:p>
          <a:p>
            <a:pPr lvl="1"/>
            <a:r>
              <a:rPr lang="en-US" dirty="0" smtClean="0"/>
              <a:t>Used only if quote is so important or remarkable that it overshadows other facts of the story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"You really don't know what freedom is until you have had to escape from terrorist </a:t>
            </a:r>
            <a:r>
              <a:rPr lang="en-US" dirty="0" smtClean="0"/>
              <a:t>captivity," </a:t>
            </a:r>
            <a:r>
              <a:rPr lang="en-US" dirty="0"/>
              <a:t>says Tom </a:t>
            </a:r>
            <a:r>
              <a:rPr lang="en-US" dirty="0" err="1"/>
              <a:t>Dennon</a:t>
            </a:r>
            <a:r>
              <a:rPr lang="en-US" dirty="0"/>
              <a:t>, an Air Force pilot stationed in Iraq.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70877"/>
            <a:ext cx="3962400" cy="2569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962400"/>
            <a:ext cx="3962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587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382000" cy="664797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25465"/>
            <a:ext cx="3276600" cy="5715000"/>
          </a:xfrm>
          <a:ln w="41275"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Google Classroom® Assignment for the weekend</a:t>
            </a:r>
          </a:p>
          <a:p>
            <a:pPr lvl="1"/>
            <a:r>
              <a:rPr lang="en-US" dirty="0" smtClean="0"/>
              <a:t>Formal Grade (65%)</a:t>
            </a:r>
          </a:p>
          <a:p>
            <a:r>
              <a:rPr lang="en-US" dirty="0" smtClean="0"/>
              <a:t>You are the article topic!</a:t>
            </a:r>
          </a:p>
          <a:p>
            <a:pPr lvl="1"/>
            <a:r>
              <a:rPr lang="en-US" dirty="0" smtClean="0"/>
              <a:t>Create a news story about you, based on the event from the pix!</a:t>
            </a:r>
          </a:p>
          <a:p>
            <a:r>
              <a:rPr lang="en-US" dirty="0"/>
              <a:t>What you’ll need… </a:t>
            </a:r>
          </a:p>
          <a:p>
            <a:pPr lvl="1"/>
            <a:r>
              <a:rPr lang="en-US" dirty="0"/>
              <a:t>Find picture of yourself</a:t>
            </a:r>
          </a:p>
          <a:p>
            <a:pPr lvl="2"/>
            <a:r>
              <a:rPr lang="en-US" dirty="0"/>
              <a:t>Add it to Google Drive</a:t>
            </a:r>
            <a:r>
              <a:rPr lang="en-US" dirty="0" smtClean="0"/>
              <a:t>®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0" y="230188"/>
            <a:ext cx="5105400" cy="6410277"/>
          </a:xfrm>
          <a:ln w="47625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What to do…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Create a Google Doc®</a:t>
            </a:r>
          </a:p>
          <a:p>
            <a:pPr marL="1359394" lvl="3" indent="-457200">
              <a:buFont typeface="Arial" panose="020B0604020202020204" pitchFamily="34" charset="0"/>
              <a:buChar char="•"/>
            </a:pPr>
            <a:r>
              <a:rPr lang="en-US" dirty="0"/>
              <a:t>Use attached sample as reference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Insert the pic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Answer the 5 W’s of the event 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Write out many cool details of story displayed in pic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Craft LEDE, using 1 </a:t>
            </a:r>
            <a:r>
              <a:rPr lang="en-US" dirty="0" smtClean="0"/>
              <a:t>in </a:t>
            </a:r>
            <a:r>
              <a:rPr lang="en-US" dirty="0"/>
              <a:t>the LEDE Hooks from lesson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Color code the 6 parts of the LEDE</a:t>
            </a:r>
          </a:p>
          <a:p>
            <a:pPr marL="902194" lvl="3" indent="0">
              <a:buNone/>
            </a:pPr>
            <a:r>
              <a:rPr lang="en-US" dirty="0" smtClean="0"/>
              <a:t>*   HOOK- </a:t>
            </a:r>
            <a:r>
              <a:rPr lang="en-US" dirty="0" smtClean="0">
                <a:solidFill>
                  <a:srgbClr val="FF0000"/>
                </a:solidFill>
              </a:rPr>
              <a:t>Red	</a:t>
            </a:r>
            <a:r>
              <a:rPr lang="en-US" dirty="0"/>
              <a:t>*   Who- </a:t>
            </a:r>
            <a:r>
              <a:rPr lang="en-US" b="1" dirty="0" smtClean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Blue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endParaRPr lang="en-US" dirty="0">
              <a:solidFill>
                <a:srgbClr val="FF0000"/>
              </a:solidFill>
            </a:endParaRPr>
          </a:p>
          <a:p>
            <a:pPr marL="902194" lvl="3" indent="0">
              <a:buNone/>
            </a:pPr>
            <a:r>
              <a:rPr lang="en-US" dirty="0" smtClean="0"/>
              <a:t>*   What- </a:t>
            </a:r>
            <a:r>
              <a:rPr lang="en-US" dirty="0" smtClean="0">
                <a:solidFill>
                  <a:srgbClr val="92D050"/>
                </a:solidFill>
              </a:rPr>
              <a:t>Green	</a:t>
            </a:r>
            <a:r>
              <a:rPr lang="en-US" dirty="0"/>
              <a:t>*   When-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Purple</a:t>
            </a:r>
            <a:endParaRPr lang="en-US" dirty="0" smtClean="0">
              <a:solidFill>
                <a:srgbClr val="92D050"/>
              </a:solidFill>
            </a:endParaRPr>
          </a:p>
          <a:p>
            <a:pPr marL="902194" lvl="3" indent="0">
              <a:buNone/>
            </a:pPr>
            <a:r>
              <a:rPr lang="en-US" dirty="0" smtClean="0"/>
              <a:t>*   Where- </a:t>
            </a:r>
            <a:r>
              <a:rPr lang="en-US" dirty="0" smtClean="0">
                <a:solidFill>
                  <a:schemeClr val="accent1"/>
                </a:solidFill>
              </a:rPr>
              <a:t>Orange	</a:t>
            </a:r>
            <a:r>
              <a:rPr lang="en-US" dirty="0"/>
              <a:t>*   Why-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Grey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 smtClean="0"/>
              <a:t>Using </a:t>
            </a:r>
            <a:r>
              <a:rPr lang="en-US" dirty="0"/>
              <a:t>the same pic, story, details… repeat step 5 using 2 other LEDE Hook formats from the lesson</a:t>
            </a:r>
          </a:p>
          <a:p>
            <a:pPr marL="805114" lvl="1" indent="-457200">
              <a:buFont typeface="+mj-lt"/>
              <a:buAutoNum type="arabicPeriod"/>
            </a:pPr>
            <a:r>
              <a:rPr lang="en-US" dirty="0"/>
              <a:t>Attach to Google Classroom® Assignment and “SUBMIT”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792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</a:t>
            </a:r>
            <a:r>
              <a:rPr lang="en-US" dirty="0" err="1" smtClean="0"/>
              <a:t>Lede</a:t>
            </a:r>
            <a:r>
              <a:rPr lang="en-US" dirty="0" smtClean="0"/>
              <a:t>—Identify the 5 W’s!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8600" y="1411553"/>
            <a:ext cx="4724400" cy="3834896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Who: Hillary </a:t>
            </a: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Morgan Bernard</a:t>
            </a:r>
            <a:endParaRPr lang="en-US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What: riding the London Eye--2nd largest </a:t>
            </a:r>
            <a:r>
              <a:rPr lang="en-US" b="1" dirty="0" err="1">
                <a:solidFill>
                  <a:srgbClr val="00B050"/>
                </a:solidFill>
              </a:rPr>
              <a:t>ferris</a:t>
            </a:r>
            <a:r>
              <a:rPr lang="en-US" b="1" dirty="0">
                <a:solidFill>
                  <a:srgbClr val="00B050"/>
                </a:solidFill>
              </a:rPr>
              <a:t> wheel in the world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FFC000"/>
                </a:solidFill>
              </a:rPr>
              <a:t>Where: London, England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When: July of 2016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b="1" dirty="0">
                <a:solidFill>
                  <a:schemeClr val="bg1">
                    <a:lumMod val="50000"/>
                    <a:lumOff val="50000"/>
                  </a:schemeClr>
                </a:solidFill>
              </a:rPr>
              <a:t>Why: led a group of 8th and 9th graders abroad</a:t>
            </a:r>
            <a:endParaRPr lang="en-US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30" name="Picture 6" descr="https://lh4.googleusercontent.com/AWTaUmNi3pDh_68bQ8ki4Cg5twg5g4besnxF14jseeSIGvekh4hOH3-HjNvwvV87WQ1eCshGOJGEmxyIe2txg37yOHmW_KR39lk-wAIAFFDVfCIseKoGTOAb6nmt_-EFYh_9gg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160712" cy="31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03828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</p:spPr>
        <p:txBody>
          <a:bodyPr/>
          <a:lstStyle/>
          <a:p>
            <a:r>
              <a:rPr lang="en-US" sz="4000" dirty="0" smtClean="0"/>
              <a:t>Sample </a:t>
            </a:r>
            <a:r>
              <a:rPr lang="en-US" sz="4000" dirty="0" err="1" smtClean="0"/>
              <a:t>Lede</a:t>
            </a:r>
            <a:r>
              <a:rPr lang="en-US" sz="4000" dirty="0" smtClean="0"/>
              <a:t>—Now come up with 3 Hooks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4647426"/>
          </a:xfrm>
        </p:spPr>
        <p:txBody>
          <a:bodyPr/>
          <a:lstStyle/>
          <a:p>
            <a:r>
              <a:rPr lang="en-US" dirty="0" smtClean="0"/>
              <a:t>1. Contrast Hook: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>
                <a:solidFill>
                  <a:srgbClr val="FF0000"/>
                </a:solidFill>
              </a:rPr>
              <a:t>2007, Hillary studied abroad as a college student for the first time in London, England. Nearly a decade later, she returned as a teacher, leading a group of nearly 50 students and adults to experience the same wonder and excitement. 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6" descr="https://lh4.googleusercontent.com/AWTaUmNi3pDh_68bQ8ki4Cg5twg5g4besnxF14jseeSIGvekh4hOH3-HjNvwvV87WQ1eCshGOJGEmxyIe2txg37yOHmW_KR39lk-wAIAFFDVfCIseKoGTOAb6nmt_-EFYh_9gg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2627312" cy="262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5874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3650230"/>
          </a:xfrm>
        </p:spPr>
        <p:txBody>
          <a:bodyPr/>
          <a:lstStyle/>
          <a:p>
            <a:r>
              <a:rPr lang="en-US" dirty="0" smtClean="0"/>
              <a:t>2. Background Hook: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Nearly 450 feet in the air, an iconic view, and a dream met--Hillary Morgan describes what it was like to take her students on the London Eye in England. 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6" descr="https://lh4.googleusercontent.com/AWTaUmNi3pDh_68bQ8ki4Cg5twg5g4besnxF14jseeSIGvekh4hOH3-HjNvwvV87WQ1eCshGOJGEmxyIe2txg37yOHmW_KR39lk-wAIAFFDVfCIseKoGTOAb6nmt_-EFYh_9gg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10942"/>
            <a:ext cx="2856258" cy="285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0051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6223242"/>
          </a:xfrm>
        </p:spPr>
        <p:txBody>
          <a:bodyPr/>
          <a:lstStyle/>
          <a:p>
            <a:r>
              <a:rPr lang="en-US" smtClean="0"/>
              <a:t>3. Quotation </a:t>
            </a:r>
            <a:r>
              <a:rPr lang="en-US" dirty="0" smtClean="0"/>
              <a:t>Hook: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</a:rPr>
              <a:t>“This is like a dream--I never thought being a student would be this cool,” said one of Hillary Morgan’s students while aboard the London Eye in London, England in July of 2016.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5" name="Picture 6" descr="https://lh4.googleusercontent.com/AWTaUmNi3pDh_68bQ8ki4Cg5twg5g4besnxF14jseeSIGvekh4hOH3-HjNvwvV87WQ1eCshGOJGEmxyIe2txg37yOHmW_KR39lk-wAIAFFDVfCIseKoGTOAb6nmt_-EFYh_9ggoZ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87" y="1411288"/>
            <a:ext cx="2779712" cy="27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41525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2753700" y="3287100"/>
            <a:ext cx="6476999" cy="664797"/>
          </a:xfrm>
        </p:spPr>
        <p:txBody>
          <a:bodyPr/>
          <a:lstStyle/>
          <a:p>
            <a:pPr algn="r"/>
            <a:r>
              <a:rPr lang="en-US" dirty="0" smtClean="0"/>
              <a:t>Headlines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90600" y="152401"/>
            <a:ext cx="8153400" cy="6705598"/>
          </a:xfrm>
        </p:spPr>
        <p:txBody>
          <a:bodyPr/>
          <a:lstStyle/>
          <a:p>
            <a:r>
              <a:rPr lang="en-US" dirty="0" smtClean="0"/>
              <a:t>Why Good Title is Important?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1.) The Reader</a:t>
            </a:r>
          </a:p>
          <a:p>
            <a:pPr lvl="2"/>
            <a:r>
              <a:rPr lang="en-US" dirty="0" smtClean="0"/>
              <a:t>Grab Reader’s </a:t>
            </a:r>
            <a:r>
              <a:rPr lang="en-US" dirty="0"/>
              <a:t>A</a:t>
            </a:r>
            <a:r>
              <a:rPr lang="en-US" dirty="0" smtClean="0"/>
              <a:t>ttention</a:t>
            </a:r>
          </a:p>
          <a:p>
            <a:pPr lvl="2"/>
            <a:r>
              <a:rPr lang="en-US" dirty="0" smtClean="0"/>
              <a:t>Announce the Selected Audience</a:t>
            </a:r>
          </a:p>
          <a:p>
            <a:pPr lvl="2"/>
            <a:r>
              <a:rPr lang="en-US" dirty="0" smtClean="0"/>
              <a:t>Give them a taste!</a:t>
            </a:r>
          </a:p>
          <a:p>
            <a:r>
              <a:rPr lang="en-US" dirty="0" smtClean="0"/>
              <a:t>10 Basic Types</a:t>
            </a:r>
          </a:p>
          <a:p>
            <a:pPr lvl="1"/>
            <a:r>
              <a:rPr lang="en-US" dirty="0" smtClean="0"/>
              <a:t>Direct- Learn How to Write Content Search Engines Can Find</a:t>
            </a:r>
          </a:p>
          <a:p>
            <a:pPr lvl="1"/>
            <a:r>
              <a:rPr lang="en-US" dirty="0" smtClean="0"/>
              <a:t>Indirect- Fresh Bait Works Best</a:t>
            </a:r>
          </a:p>
          <a:p>
            <a:pPr lvl="1"/>
            <a:r>
              <a:rPr lang="en-US" dirty="0" smtClean="0"/>
              <a:t>News- Cure for Cancer Found in Amazon </a:t>
            </a:r>
          </a:p>
          <a:p>
            <a:pPr lvl="1"/>
            <a:r>
              <a:rPr lang="en-US" dirty="0" smtClean="0"/>
              <a:t>How To…- </a:t>
            </a:r>
            <a:r>
              <a:rPr lang="en-US" sz="2000" dirty="0" smtClean="0"/>
              <a:t>How to Increase Your Chances with the Opposite Sex</a:t>
            </a:r>
          </a:p>
          <a:p>
            <a:pPr lvl="1"/>
            <a:r>
              <a:rPr lang="en-US" dirty="0" smtClean="0"/>
              <a:t>Question- Has Your Dog Started Scratching?</a:t>
            </a:r>
          </a:p>
          <a:p>
            <a:pPr lvl="1"/>
            <a:r>
              <a:rPr lang="en-US" dirty="0" smtClean="0"/>
              <a:t>Command- Stop Wasting Your Resources</a:t>
            </a:r>
          </a:p>
          <a:p>
            <a:pPr lvl="1"/>
            <a:r>
              <a:rPr lang="en-US" dirty="0" smtClean="0"/>
              <a:t>Reason Why- 25 Reasons Exercise is Key</a:t>
            </a:r>
          </a:p>
          <a:p>
            <a:pPr lvl="1"/>
            <a:r>
              <a:rPr lang="en-US" dirty="0" smtClean="0"/>
              <a:t>Testimonial- Great Looking Business Proposals</a:t>
            </a:r>
          </a:p>
          <a:p>
            <a:pPr lvl="1"/>
            <a:r>
              <a:rPr lang="en-US" dirty="0" smtClean="0"/>
              <a:t>Benefit- Get the Most Out of Your Computer</a:t>
            </a:r>
          </a:p>
          <a:p>
            <a:pPr lvl="1"/>
            <a:r>
              <a:rPr lang="en-US" dirty="0" smtClean="0"/>
              <a:t>Guarantee- Lose 7 Pounds By the Weekend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8" name="Picture 4" descr="Image result for headlin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1"/>
            <a:ext cx="2385547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9411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Precursors to Crafting your LEDE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034572"/>
            <a:ext cx="4343400" cy="6026265"/>
          </a:xfrm>
        </p:spPr>
        <p:txBody>
          <a:bodyPr/>
          <a:lstStyle/>
          <a:p>
            <a:r>
              <a:rPr lang="en-US" b="1" i="1" u="sng" dirty="0" smtClean="0"/>
              <a:t>Find your topic!</a:t>
            </a:r>
          </a:p>
          <a:p>
            <a:pPr lvl="1"/>
            <a:r>
              <a:rPr lang="en-US" dirty="0" smtClean="0"/>
              <a:t>Your editor will often give you a topic and a length</a:t>
            </a:r>
            <a:r>
              <a:rPr lang="is-IS" dirty="0" smtClean="0"/>
              <a:t>… stick with it!</a:t>
            </a:r>
            <a:endParaRPr lang="en-US" dirty="0" smtClean="0"/>
          </a:p>
          <a:p>
            <a:r>
              <a:rPr lang="en-US" b="1" i="1" u="sng" dirty="0" smtClean="0"/>
              <a:t>Do your research!</a:t>
            </a:r>
          </a:p>
          <a:p>
            <a:pPr lvl="1"/>
            <a:r>
              <a:rPr lang="en-US" dirty="0" smtClean="0"/>
              <a:t>Journalist’s job is to provide unbiased information so</a:t>
            </a:r>
            <a:r>
              <a:rPr lang="is-IS" dirty="0" smtClean="0"/>
              <a:t>…</a:t>
            </a:r>
          </a:p>
          <a:p>
            <a:pPr lvl="2"/>
            <a:r>
              <a:rPr lang="en-US" dirty="0" smtClean="0"/>
              <a:t>Y</a:t>
            </a:r>
            <a:r>
              <a:rPr lang="is-IS" dirty="0" smtClean="0"/>
              <a:t>our 1st step has to be to find out everything you can! </a:t>
            </a:r>
            <a:endParaRPr lang="en-US" dirty="0" smtClean="0"/>
          </a:p>
          <a:p>
            <a:r>
              <a:rPr lang="en-US" b="1" i="1" u="sng" dirty="0" smtClean="0"/>
              <a:t>Get an interview w/ an expert in your topic!</a:t>
            </a:r>
          </a:p>
          <a:p>
            <a:pPr lvl="1"/>
            <a:r>
              <a:rPr lang="en-US" dirty="0" smtClean="0"/>
              <a:t>No one knows your topic better than someone who was there</a:t>
            </a:r>
            <a:r>
              <a:rPr lang="is-IS" dirty="0" smtClean="0"/>
              <a:t>… they’re your experts... </a:t>
            </a:r>
            <a:r>
              <a:rPr lang="en-US" dirty="0" smtClean="0"/>
              <a:t>U</a:t>
            </a:r>
            <a:r>
              <a:rPr lang="is-IS" dirty="0" smtClean="0"/>
              <a:t>se ‘em!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034572"/>
            <a:ext cx="4495800" cy="5853910"/>
          </a:xfrm>
        </p:spPr>
        <p:txBody>
          <a:bodyPr/>
          <a:lstStyle/>
          <a:p>
            <a:r>
              <a:rPr lang="en-US" b="1" i="1" u="sng" dirty="0" smtClean="0"/>
              <a:t>Recipe for Crafting the Perfect LEDE</a:t>
            </a:r>
          </a:p>
          <a:p>
            <a:pPr lvl="1"/>
            <a:r>
              <a:rPr lang="en-US" dirty="0" smtClean="0"/>
              <a:t>1-2 sentences MAX</a:t>
            </a:r>
          </a:p>
          <a:p>
            <a:pPr lvl="1"/>
            <a:r>
              <a:rPr lang="en-US" dirty="0" smtClean="0"/>
              <a:t>30-50 words MAX</a:t>
            </a:r>
          </a:p>
          <a:p>
            <a:pPr lvl="1"/>
            <a:r>
              <a:rPr lang="en-US" dirty="0" smtClean="0"/>
              <a:t>Answers ALL of 5 W’s</a:t>
            </a:r>
          </a:p>
          <a:p>
            <a:pPr lvl="1"/>
            <a:r>
              <a:rPr lang="en-US" dirty="0" smtClean="0"/>
              <a:t>Insert dramatic HOOK to grab the reader</a:t>
            </a:r>
          </a:p>
          <a:p>
            <a:r>
              <a:rPr lang="en-US" b="1" i="1" u="sng" dirty="0" smtClean="0"/>
              <a:t>Parts</a:t>
            </a:r>
          </a:p>
          <a:p>
            <a:pPr lvl="1"/>
            <a:r>
              <a:rPr lang="en-US" dirty="0" smtClean="0"/>
              <a:t>HOOK- </a:t>
            </a:r>
          </a:p>
          <a:p>
            <a:pPr lvl="2"/>
            <a:r>
              <a:rPr lang="en-US" dirty="0" smtClean="0"/>
              <a:t>coolest fact or most interesting detail you can find</a:t>
            </a:r>
          </a:p>
          <a:p>
            <a:pPr lvl="2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sentence of your LEDE</a:t>
            </a:r>
          </a:p>
          <a:p>
            <a:pPr lvl="1"/>
            <a:r>
              <a:rPr lang="en-US" dirty="0" smtClean="0"/>
              <a:t>5 W’s- </a:t>
            </a:r>
          </a:p>
          <a:p>
            <a:pPr lvl="2"/>
            <a:r>
              <a:rPr lang="en-US" dirty="0" smtClean="0"/>
              <a:t>key facts</a:t>
            </a:r>
          </a:p>
          <a:p>
            <a:pPr lvl="2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sentence of your LEDE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0322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Types of …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3956052"/>
            <a:ext cx="7043208" cy="461665"/>
          </a:xfrm>
        </p:spPr>
        <p:txBody>
          <a:bodyPr/>
          <a:lstStyle/>
          <a:p>
            <a:r>
              <a:rPr lang="en-US" dirty="0" smtClean="0"/>
              <a:t>8 Different Styles</a:t>
            </a:r>
          </a:p>
          <a:p>
            <a:endParaRPr lang="en-US" dirty="0" smtClean="0"/>
          </a:p>
          <a:p>
            <a:r>
              <a:rPr lang="en-US" dirty="0" smtClean="0"/>
              <a:t>*   B.B.B.H.		*   Punch </a:t>
            </a:r>
          </a:p>
          <a:p>
            <a:r>
              <a:rPr lang="en-US" dirty="0" smtClean="0"/>
              <a:t>*   Contrast	*   Question</a:t>
            </a:r>
          </a:p>
          <a:p>
            <a:r>
              <a:rPr lang="en-US" dirty="0" smtClean="0"/>
              <a:t>*   Picture		*   Direct</a:t>
            </a:r>
          </a:p>
          <a:p>
            <a:r>
              <a:rPr lang="en-US" dirty="0" smtClean="0"/>
              <a:t>*   Bkgd.		*   Quotation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LEDE Hooks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66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B </a:t>
            </a:r>
            <a:r>
              <a:rPr lang="en-US" dirty="0" err="1" smtClean="0"/>
              <a:t>ig</a:t>
            </a:r>
            <a:r>
              <a:rPr lang="en-US" dirty="0" smtClean="0"/>
              <a:t>  </a:t>
            </a:r>
            <a:r>
              <a:rPr lang="en-US" b="1" i="1" u="sng" dirty="0" smtClean="0"/>
              <a:t>B </a:t>
            </a:r>
            <a:r>
              <a:rPr lang="en-US" dirty="0" smtClean="0"/>
              <a:t>ad  </a:t>
            </a:r>
            <a:r>
              <a:rPr lang="en-US" b="1" i="1" u="sng" dirty="0" smtClean="0"/>
              <a:t>B </a:t>
            </a:r>
            <a:r>
              <a:rPr lang="en-US" dirty="0" err="1" smtClean="0"/>
              <a:t>oring</a:t>
            </a:r>
            <a:r>
              <a:rPr lang="en-US" dirty="0" smtClean="0"/>
              <a:t>  </a:t>
            </a:r>
            <a:r>
              <a:rPr lang="en-US" b="1" i="1" u="sng" dirty="0" smtClean="0"/>
              <a:t>H </a:t>
            </a:r>
            <a:r>
              <a:rPr lang="en-US" dirty="0" err="1" smtClean="0"/>
              <a:t>ook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5105400" cy="588468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Has all the elements for a LEDE</a:t>
            </a:r>
          </a:p>
          <a:p>
            <a:pPr lvl="1"/>
            <a:r>
              <a:rPr lang="en-US" dirty="0" smtClean="0"/>
              <a:t>Usually </a:t>
            </a:r>
            <a:r>
              <a:rPr lang="en-US" b="1" i="1" dirty="0" smtClean="0"/>
              <a:t>feels</a:t>
            </a:r>
            <a:r>
              <a:rPr lang="en-US" dirty="0" smtClean="0"/>
              <a:t> long</a:t>
            </a:r>
          </a:p>
          <a:p>
            <a:pPr lvl="1"/>
            <a:r>
              <a:rPr lang="en-US" dirty="0" smtClean="0"/>
              <a:t>Bland</a:t>
            </a:r>
          </a:p>
          <a:p>
            <a:pPr lvl="1"/>
            <a:r>
              <a:rPr lang="en-US" dirty="0" smtClean="0"/>
              <a:t>Boring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This evening at about 9:30 p.m. at Ford's Theatre, the President, while sitting in his private box with Mrs. Lincoln, Mrs. Harris and Major </a:t>
            </a:r>
            <a:r>
              <a:rPr lang="en-US" dirty="0" err="1"/>
              <a:t>Rathburn</a:t>
            </a:r>
            <a:r>
              <a:rPr lang="en-US" dirty="0"/>
              <a:t>, was shot by an assassin, who suddenly entered the box and approached </a:t>
            </a:r>
            <a:r>
              <a:rPr lang="en-US" dirty="0" smtClean="0"/>
              <a:t>the President firing a single-shot Derringer pistol into the back of his skull.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447" y="894985"/>
            <a:ext cx="3276600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321" y="4495800"/>
            <a:ext cx="2972598" cy="198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98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CONTRAST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6829" y="1219200"/>
            <a:ext cx="5105400" cy="5355312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draws </a:t>
            </a:r>
            <a:r>
              <a:rPr lang="en-US" dirty="0"/>
              <a:t>contrast between two opposite extremes </a:t>
            </a:r>
            <a:r>
              <a:rPr lang="en-US" dirty="0" smtClean="0"/>
              <a:t>– </a:t>
            </a:r>
          </a:p>
          <a:p>
            <a:pPr lvl="2"/>
            <a:r>
              <a:rPr lang="en-US" dirty="0" smtClean="0"/>
              <a:t>tragedy </a:t>
            </a:r>
            <a:r>
              <a:rPr lang="en-US" dirty="0"/>
              <a:t>with </a:t>
            </a:r>
            <a:r>
              <a:rPr lang="en-US" dirty="0" smtClean="0"/>
              <a:t>comedy</a:t>
            </a:r>
          </a:p>
          <a:p>
            <a:pPr lvl="2"/>
            <a:r>
              <a:rPr lang="en-US" dirty="0" smtClean="0"/>
              <a:t>past </a:t>
            </a:r>
            <a:r>
              <a:rPr lang="en-US" dirty="0"/>
              <a:t>with </a:t>
            </a:r>
            <a:r>
              <a:rPr lang="en-US" dirty="0" smtClean="0"/>
              <a:t>present</a:t>
            </a:r>
          </a:p>
          <a:p>
            <a:pPr lvl="2"/>
            <a:r>
              <a:rPr lang="en-US" dirty="0" smtClean="0"/>
              <a:t>age </a:t>
            </a:r>
            <a:r>
              <a:rPr lang="en-US" dirty="0"/>
              <a:t>with </a:t>
            </a:r>
            <a:r>
              <a:rPr lang="en-US" dirty="0" smtClean="0"/>
              <a:t>youth </a:t>
            </a:r>
          </a:p>
          <a:p>
            <a:pPr lvl="2"/>
            <a:r>
              <a:rPr lang="en-US" dirty="0" smtClean="0"/>
              <a:t>beauty </a:t>
            </a:r>
            <a:r>
              <a:rPr lang="en-US" dirty="0"/>
              <a:t>with </a:t>
            </a:r>
            <a:r>
              <a:rPr lang="en-US" dirty="0" smtClean="0"/>
              <a:t>ugly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Less than </a:t>
            </a:r>
            <a:r>
              <a:rPr lang="en-US" dirty="0" smtClean="0"/>
              <a:t>11 </a:t>
            </a:r>
            <a:r>
              <a:rPr lang="en-US" dirty="0"/>
              <a:t>years ago, two college </a:t>
            </a:r>
            <a:r>
              <a:rPr lang="en-US" dirty="0" smtClean="0"/>
              <a:t>buddies </a:t>
            </a:r>
            <a:r>
              <a:rPr lang="en-US" dirty="0"/>
              <a:t>decided to build a website to exchange their favorite </a:t>
            </a:r>
            <a:r>
              <a:rPr lang="en-US" dirty="0" smtClean="0"/>
              <a:t>videos with each other.</a:t>
            </a:r>
            <a:r>
              <a:rPr lang="en-US" dirty="0"/>
              <a:t> </a:t>
            </a:r>
            <a:r>
              <a:rPr lang="en-US" dirty="0" smtClean="0"/>
              <a:t>Today, YouTube </a:t>
            </a:r>
            <a:r>
              <a:rPr lang="en-US" dirty="0"/>
              <a:t>is owned by </a:t>
            </a:r>
            <a:r>
              <a:rPr lang="en-US" dirty="0" smtClean="0"/>
              <a:t>Google, receives </a:t>
            </a:r>
            <a:r>
              <a:rPr lang="en-US" dirty="0"/>
              <a:t>25 million unique visitors </a:t>
            </a:r>
            <a:r>
              <a:rPr lang="en-US" dirty="0" smtClean="0"/>
              <a:t>each month, and worth nearly 40 billion dollars.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219200"/>
            <a:ext cx="3401923" cy="3160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26530"/>
            <a:ext cx="3386683" cy="184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595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495800" cy="5072158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draws </a:t>
            </a:r>
            <a:r>
              <a:rPr lang="en-US" dirty="0"/>
              <a:t>a vivid word picture of the person or in the </a:t>
            </a:r>
            <a:r>
              <a:rPr lang="en-US" dirty="0" smtClean="0"/>
              <a:t>story</a:t>
            </a:r>
          </a:p>
          <a:p>
            <a:pPr lvl="1"/>
            <a:r>
              <a:rPr lang="en-US" dirty="0" smtClean="0"/>
              <a:t>idea </a:t>
            </a:r>
            <a:r>
              <a:rPr lang="en-US" dirty="0"/>
              <a:t>is to have the reader see the thing as the writer saw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/>
              <a:t>Standing </a:t>
            </a:r>
            <a:r>
              <a:rPr lang="en-US" dirty="0" smtClean="0"/>
              <a:t>straight and tall, smile glistening, brow </a:t>
            </a:r>
            <a:r>
              <a:rPr lang="en-US" dirty="0" err="1" smtClean="0"/>
              <a:t>unfurrowed</a:t>
            </a:r>
            <a:r>
              <a:rPr lang="en-US" dirty="0" smtClean="0"/>
              <a:t>, eyes sparkling with delight, </a:t>
            </a:r>
            <a:r>
              <a:rPr lang="en-US" dirty="0"/>
              <a:t>Mary told of her dramatic attitude change, having seen her </a:t>
            </a:r>
            <a:r>
              <a:rPr lang="en-US" dirty="0" smtClean="0"/>
              <a:t>relationships </a:t>
            </a:r>
            <a:r>
              <a:rPr lang="en-US" dirty="0"/>
              <a:t>turn around after </a:t>
            </a:r>
            <a:r>
              <a:rPr lang="en-US" dirty="0" smtClean="0"/>
              <a:t>speaking with a councilor.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7" y="1411553"/>
            <a:ext cx="3908586" cy="2855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08" y="4495800"/>
            <a:ext cx="3908586" cy="214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7773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(BKGD.) Hook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038600" cy="4912114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Similar to picture </a:t>
            </a:r>
            <a:r>
              <a:rPr lang="en-US" dirty="0" err="1" smtClean="0"/>
              <a:t>lede</a:t>
            </a:r>
            <a:endParaRPr lang="en-US" dirty="0" smtClean="0"/>
          </a:p>
          <a:p>
            <a:pPr lvl="1"/>
            <a:r>
              <a:rPr lang="en-US" dirty="0" smtClean="0"/>
              <a:t>Except</a:t>
            </a:r>
            <a:r>
              <a:rPr lang="is-IS" dirty="0" smtClean="0"/>
              <a:t>… </a:t>
            </a:r>
          </a:p>
          <a:p>
            <a:pPr lvl="2"/>
            <a:r>
              <a:rPr lang="en-US" dirty="0" smtClean="0"/>
              <a:t>P</a:t>
            </a:r>
            <a:r>
              <a:rPr lang="is-IS" dirty="0" smtClean="0"/>
              <a:t>aints vivid word picture of the news setting, surroundings, or circumstances</a:t>
            </a:r>
            <a:endParaRPr lang="en-US" dirty="0" smtClean="0"/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Crashing </a:t>
            </a:r>
            <a:r>
              <a:rPr lang="en-US" dirty="0"/>
              <a:t>seas, </a:t>
            </a:r>
            <a:r>
              <a:rPr lang="en-US" dirty="0" smtClean="0"/>
              <a:t>hurricane winds </a:t>
            </a:r>
            <a:r>
              <a:rPr lang="en-US" dirty="0"/>
              <a:t>and </a:t>
            </a:r>
            <a:r>
              <a:rPr lang="en-US" dirty="0" smtClean="0"/>
              <a:t>torrential rains thundered the ship as it set out on its dramatic </a:t>
            </a:r>
            <a:r>
              <a:rPr lang="en-US" dirty="0"/>
              <a:t>mission of mercy in the North </a:t>
            </a:r>
            <a:r>
              <a:rPr lang="en-US" dirty="0" smtClean="0"/>
              <a:t>Atlantic.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73480"/>
            <a:ext cx="4038600" cy="2865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419600"/>
            <a:ext cx="403860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513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PUNCH Hook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191000" cy="5638800"/>
          </a:xfrm>
        </p:spPr>
        <p:txBody>
          <a:bodyPr/>
          <a:lstStyle/>
          <a:p>
            <a:r>
              <a:rPr lang="en-US" dirty="0" smtClean="0"/>
              <a:t>What does it do?</a:t>
            </a:r>
          </a:p>
          <a:p>
            <a:pPr lvl="1"/>
            <a:r>
              <a:rPr lang="en-US" dirty="0" smtClean="0"/>
              <a:t>Consists of blunt, explosive statement </a:t>
            </a:r>
          </a:p>
          <a:p>
            <a:pPr lvl="1"/>
            <a:r>
              <a:rPr lang="en-US" dirty="0" smtClean="0"/>
              <a:t>Designed to surprise, startle, or jolt the reader</a:t>
            </a:r>
          </a:p>
          <a:p>
            <a:r>
              <a:rPr lang="en-US" dirty="0" smtClean="0"/>
              <a:t>Example-</a:t>
            </a:r>
          </a:p>
          <a:p>
            <a:pPr lvl="1"/>
            <a:r>
              <a:rPr lang="en-US" dirty="0" smtClean="0"/>
              <a:t>The President was murdered, Friday the 13</a:t>
            </a:r>
            <a:r>
              <a:rPr lang="en-US" baseline="30000" dirty="0" smtClean="0"/>
              <a:t>th</a:t>
            </a:r>
            <a:r>
              <a:rPr lang="en-US" dirty="0" smtClean="0"/>
              <a:t> is over, but the death toll keeps rising!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0675">
            <a:off x="-1106435" y="-1236839"/>
            <a:ext cx="10842381" cy="1008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08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lue Segoe 4-3 template-template_April-17-2007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2A43BD6-BB12-4855-A62A-BDADBADB093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(Dark blue swoosh design)</Template>
  <TotalTime>1217</TotalTime>
  <Words>1021</Words>
  <Application>Microsoft Office PowerPoint</Application>
  <PresentationFormat>On-screen Show (4:3)</PresentationFormat>
  <Paragraphs>141</Paragraphs>
  <Slides>17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Wingdings</vt:lpstr>
      <vt:lpstr>Blue Segoe 4-3 template-template_April-17-2007</vt:lpstr>
      <vt:lpstr>White with Courier font for code slides</vt:lpstr>
      <vt:lpstr>Unit 4: Writing for the News</vt:lpstr>
      <vt:lpstr>Headlines</vt:lpstr>
      <vt:lpstr>Precursors to Crafting your LEDE</vt:lpstr>
      <vt:lpstr>Types of …</vt:lpstr>
      <vt:lpstr>B ig  B ad  B oring  H ook</vt:lpstr>
      <vt:lpstr>CONTRAST Hook</vt:lpstr>
      <vt:lpstr>PICTURE Hook</vt:lpstr>
      <vt:lpstr>BACKGROUND (BKGD.) Hook</vt:lpstr>
      <vt:lpstr>PUNCH Hook</vt:lpstr>
      <vt:lpstr>QUESTION Hook</vt:lpstr>
      <vt:lpstr>DIRECT ADDRESS Hook</vt:lpstr>
      <vt:lpstr>QUOTATION Hook</vt:lpstr>
      <vt:lpstr>Homework</vt:lpstr>
      <vt:lpstr>Sample Lede—Identify the 5 W’s!</vt:lpstr>
      <vt:lpstr>Sample Lede—Now come up with 3 Hooks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did you notice???</dc:title>
  <dc:creator>Wazaney, Kristopher J.</dc:creator>
  <cp:keywords/>
  <cp:lastModifiedBy>Morgan, Hillary D.</cp:lastModifiedBy>
  <cp:revision>45</cp:revision>
  <dcterms:created xsi:type="dcterms:W3CDTF">2016-09-28T16:28:02Z</dcterms:created>
  <dcterms:modified xsi:type="dcterms:W3CDTF">2017-03-02T15:17:49Z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TC102867319990</vt:lpwstr>
  </property>
</Properties>
</file>