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58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8" r:id="rId17"/>
    <p:sldId id="269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B6A998-2FEA-43DF-8B24-CB75E0667F8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3A34AC-6AF1-4D8D-8AD6-92EFD9E7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1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49" y="649804"/>
            <a:ext cx="7690378" cy="3083995"/>
          </a:xfrm>
        </p:spPr>
        <p:txBody>
          <a:bodyPr/>
          <a:lstStyle/>
          <a:p>
            <a:pPr algn="ctr"/>
            <a:r>
              <a:rPr lang="en-US" dirty="0" smtClean="0"/>
              <a:t>Lesson </a:t>
            </a:r>
            <a:r>
              <a:rPr lang="en-US" dirty="0" smtClean="0"/>
              <a:t>4.1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 How to</a:t>
            </a:r>
            <a:endParaRPr lang="en-US" sz="8000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4271"/>
            <a:ext cx="5638800" cy="61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4191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>
                    <a:lumMod val="90000"/>
                  </a:schemeClr>
                </a:solidFill>
              </a:rPr>
              <a:t>y</a:t>
            </a:r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our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</a:rPr>
              <a:t>reader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245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QUESTION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343400" cy="462280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does it do?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eads with a pertinent question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 to arise reader’s curiosity</a:t>
            </a:r>
          </a:p>
          <a:p>
            <a:pPr lvl="1"/>
            <a:r>
              <a:rPr lang="en-US" dirty="0" smtClean="0"/>
              <a:t>can’t be a “yes” or “no” (closed-ended) question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How does your bank’s interest rate compare to other big-name banks?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1843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4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DIRECT ADDRESS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267200" cy="4481227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peaks directly to the reader 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them collaborators with facts in the </a:t>
            </a:r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employs the pronouns "you" and "your</a:t>
            </a:r>
            <a:r>
              <a:rPr lang="en-US" dirty="0" smtClean="0"/>
              <a:t>"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If you are one of the 30 million Americans working for a company with a private pension plan, Congress has given you a new Bill of Rights.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55386"/>
            <a:ext cx="4077530" cy="4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7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QUOTATION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1"/>
            <a:ext cx="4114800" cy="507215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Features a short, eye-catching quote or remark</a:t>
            </a:r>
          </a:p>
          <a:p>
            <a:pPr lvl="1"/>
            <a:r>
              <a:rPr lang="en-US" dirty="0" smtClean="0"/>
              <a:t>Used only if quote is so important or remarkable that it overshadows other facts of the story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"You really don't know what freedom is until you have had to escape from terrorist </a:t>
            </a:r>
            <a:r>
              <a:rPr lang="en-US" dirty="0" smtClean="0"/>
              <a:t>captivity," </a:t>
            </a:r>
            <a:r>
              <a:rPr lang="en-US" dirty="0"/>
              <a:t>says Tom </a:t>
            </a:r>
            <a:r>
              <a:rPr lang="en-US" dirty="0" err="1"/>
              <a:t>Dennon</a:t>
            </a:r>
            <a:r>
              <a:rPr lang="en-US" dirty="0"/>
              <a:t>, an Air Force pilot stationed in Iraq.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0877"/>
            <a:ext cx="3962400" cy="2569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3962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7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94611"/>
          </a:xfrm>
        </p:spPr>
        <p:txBody>
          <a:bodyPr/>
          <a:lstStyle/>
          <a:p>
            <a:r>
              <a:rPr lang="en-US" dirty="0" smtClean="0"/>
              <a:t>The story: your peer’s arrival at school </a:t>
            </a:r>
          </a:p>
          <a:p>
            <a:pPr lvl="1"/>
            <a:r>
              <a:rPr lang="en-US" dirty="0" smtClean="0"/>
              <a:t>talk with someone sitting near you, even if you don’t know him/her!</a:t>
            </a:r>
          </a:p>
          <a:p>
            <a:r>
              <a:rPr lang="en-US" dirty="0" smtClean="0"/>
              <a:t>Must be written in </a:t>
            </a:r>
            <a:r>
              <a:rPr lang="en-US" i="1" dirty="0" smtClean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 person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“I,” “me,” or anything like that</a:t>
            </a:r>
          </a:p>
          <a:p>
            <a:pPr marL="517525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Example-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Who: (your peer’s first and last name—double-check its correct spelling!)</a:t>
            </a:r>
          </a:p>
          <a:p>
            <a:r>
              <a:rPr lang="en-US" dirty="0" smtClean="0"/>
              <a:t>What: arrived at school</a:t>
            </a:r>
          </a:p>
          <a:p>
            <a:r>
              <a:rPr lang="en-US" dirty="0" smtClean="0"/>
              <a:t>Where: Bailey Middle School in Cornelius, NC</a:t>
            </a:r>
          </a:p>
          <a:p>
            <a:r>
              <a:rPr lang="en-US" dirty="0" smtClean="0"/>
              <a:t>When: (closest approximate time he/she actually arrived)</a:t>
            </a:r>
          </a:p>
          <a:p>
            <a:r>
              <a:rPr lang="en-US" dirty="0" smtClean="0"/>
              <a:t>Why: to attend school</a:t>
            </a:r>
          </a:p>
          <a:p>
            <a:r>
              <a:rPr lang="en-US" dirty="0" smtClean="0"/>
              <a:t>How: (how did he/she get here? Bus? Car? Carpool? Bicycle?)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48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5"/>
            <a:ext cx="9144000" cy="685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526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573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5137" cy="6858001"/>
            <a:chOff x="0" y="0"/>
            <a:chExt cx="9145137" cy="6858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52800"/>
              <a:ext cx="9145137" cy="3505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91440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05000"/>
              <a:ext cx="9143999" cy="144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7265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649805"/>
            <a:ext cx="8183827" cy="1523494"/>
          </a:xfrm>
        </p:spPr>
        <p:txBody>
          <a:bodyPr/>
          <a:lstStyle/>
          <a:p>
            <a:r>
              <a:rPr lang="en-US" sz="3600" dirty="0" smtClean="0"/>
              <a:t>It doesn’t matter whether it’s hard or soft </a:t>
            </a:r>
            <a:r>
              <a:rPr lang="en-US" sz="3600" dirty="0"/>
              <a:t>n</a:t>
            </a:r>
            <a:r>
              <a:rPr lang="en-US" sz="3600" dirty="0" smtClean="0"/>
              <a:t>ews…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153400" cy="1299865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5 W’s + HOOK = LEDE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1905000"/>
            <a:ext cx="8040951" cy="1835844"/>
          </a:xfrm>
        </p:spPr>
        <p:txBody>
          <a:bodyPr/>
          <a:lstStyle/>
          <a:p>
            <a:r>
              <a:rPr lang="en-US" dirty="0" smtClean="0"/>
              <a:t>It all begins with the perfect 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7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LEDE Details…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034572"/>
            <a:ext cx="8686800" cy="4062651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Recipe for Crafting the Perfect LEDE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1-2 sentences MAX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Answers ALL of 5 W’s</a:t>
            </a:r>
          </a:p>
          <a:p>
            <a:pPr lvl="2"/>
            <a:r>
              <a:rPr lang="en-US" sz="1600" dirty="0" smtClean="0"/>
              <a:t>You’ll usually save your Why and How for later in the article </a:t>
            </a:r>
            <a:r>
              <a:rPr lang="en-US" sz="1600" dirty="0"/>
              <a:t>(if they’re known</a:t>
            </a:r>
            <a:r>
              <a:rPr lang="en-US" sz="1600" dirty="0" smtClean="0"/>
              <a:t>!), but they’re important, too!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Insert dramatic HOOK to grab the reader</a:t>
            </a:r>
          </a:p>
          <a:p>
            <a:r>
              <a:rPr lang="en-US" b="1" i="1" u="sng" dirty="0" smtClean="0">
                <a:solidFill>
                  <a:schemeClr val="accent5"/>
                </a:solidFill>
              </a:rPr>
              <a:t>Parts</a:t>
            </a:r>
          </a:p>
          <a:p>
            <a:pPr lvl="1"/>
            <a:r>
              <a:rPr lang="en-US" b="1" u="sng" dirty="0" smtClean="0">
                <a:solidFill>
                  <a:schemeClr val="accent5"/>
                </a:solidFill>
              </a:rPr>
              <a:t>HOOK</a:t>
            </a:r>
            <a:r>
              <a:rPr lang="en-US" b="1" dirty="0" smtClean="0">
                <a:solidFill>
                  <a:schemeClr val="accent5"/>
                </a:solidFill>
              </a:rPr>
              <a:t>- </a:t>
            </a:r>
          </a:p>
          <a:p>
            <a:pPr lvl="2"/>
            <a:r>
              <a:rPr lang="en-US" b="1" dirty="0" smtClean="0">
                <a:solidFill>
                  <a:schemeClr val="accent5"/>
                </a:solidFill>
              </a:rPr>
              <a:t>coolest fact or most interesting detail you can find</a:t>
            </a:r>
          </a:p>
          <a:p>
            <a:pPr lvl="1"/>
            <a:r>
              <a:rPr lang="en-US" b="1" u="sng" dirty="0" smtClean="0">
                <a:solidFill>
                  <a:schemeClr val="accent5"/>
                </a:solidFill>
              </a:rPr>
              <a:t>5 W’s- </a:t>
            </a:r>
          </a:p>
          <a:p>
            <a:pPr lvl="2"/>
            <a:r>
              <a:rPr lang="en-US" b="1" dirty="0" smtClean="0">
                <a:solidFill>
                  <a:schemeClr val="accent5"/>
                </a:solidFill>
              </a:rPr>
              <a:t>key facts (Who, what, where, when, why, how)</a:t>
            </a:r>
          </a:p>
        </p:txBody>
      </p:sp>
    </p:spTree>
    <p:extLst>
      <p:ext uri="{BB962C8B-B14F-4D97-AF65-F5344CB8AC3E}">
        <p14:creationId xmlns:p14="http://schemas.microsoft.com/office/powerpoint/2010/main" val="1550239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956052"/>
            <a:ext cx="7043208" cy="461665"/>
          </a:xfrm>
        </p:spPr>
        <p:txBody>
          <a:bodyPr/>
          <a:lstStyle/>
          <a:p>
            <a:r>
              <a:rPr lang="en-US" dirty="0" smtClean="0"/>
              <a:t>8 Different Styles</a:t>
            </a:r>
          </a:p>
          <a:p>
            <a:endParaRPr lang="en-US" dirty="0" smtClean="0"/>
          </a:p>
          <a:p>
            <a:r>
              <a:rPr lang="en-US" dirty="0" smtClean="0"/>
              <a:t>*   B.B.B.H.		*   Punch </a:t>
            </a:r>
          </a:p>
          <a:p>
            <a:r>
              <a:rPr lang="en-US" dirty="0" smtClean="0"/>
              <a:t>*   Contrast	*   Question</a:t>
            </a:r>
          </a:p>
          <a:p>
            <a:r>
              <a:rPr lang="en-US" dirty="0" smtClean="0"/>
              <a:t>*   Picture		*   Direct</a:t>
            </a:r>
          </a:p>
          <a:p>
            <a:r>
              <a:rPr lang="en-US" dirty="0" smtClean="0"/>
              <a:t>*   Bkgd.		*   Quotation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LEDE Hooks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93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047" y="0"/>
            <a:ext cx="8382000" cy="664797"/>
          </a:xfrm>
        </p:spPr>
        <p:txBody>
          <a:bodyPr/>
          <a:lstStyle/>
          <a:p>
            <a:r>
              <a:rPr lang="en-US" b="1" i="1" dirty="0" smtClean="0"/>
              <a:t>1. </a:t>
            </a:r>
            <a:r>
              <a:rPr lang="en-US" b="1" i="1" u="sng" dirty="0" smtClean="0"/>
              <a:t>B </a:t>
            </a:r>
            <a:r>
              <a:rPr lang="en-US" dirty="0" err="1" smtClean="0"/>
              <a:t>ig</a:t>
            </a:r>
            <a:r>
              <a:rPr lang="en-US" dirty="0" smtClean="0"/>
              <a:t>  </a:t>
            </a:r>
            <a:r>
              <a:rPr lang="en-US" b="1" i="1" u="sng" dirty="0" smtClean="0"/>
              <a:t>B </a:t>
            </a:r>
            <a:r>
              <a:rPr lang="en-US" dirty="0" smtClean="0"/>
              <a:t>ad  </a:t>
            </a:r>
            <a:r>
              <a:rPr lang="en-US" b="1" i="1" u="sng" dirty="0" smtClean="0"/>
              <a:t>B </a:t>
            </a:r>
            <a:r>
              <a:rPr lang="en-US" dirty="0" err="1" smtClean="0"/>
              <a:t>oring</a:t>
            </a:r>
            <a:r>
              <a:rPr lang="en-US" dirty="0" smtClean="0"/>
              <a:t>  </a:t>
            </a:r>
            <a:r>
              <a:rPr lang="en-US" b="1" i="1" u="sng" dirty="0" smtClean="0"/>
              <a:t>H </a:t>
            </a:r>
            <a:r>
              <a:rPr lang="en-US" dirty="0" err="1" smtClean="0"/>
              <a:t>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305711"/>
            <a:ext cx="5105400" cy="5552289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Has all the elements for a LEDE</a:t>
            </a:r>
          </a:p>
          <a:p>
            <a:pPr lvl="1"/>
            <a:r>
              <a:rPr lang="en-US" dirty="0" smtClean="0"/>
              <a:t>Usually </a:t>
            </a:r>
            <a:r>
              <a:rPr lang="en-US" b="1" i="1" dirty="0" smtClean="0"/>
              <a:t>feels</a:t>
            </a:r>
            <a:r>
              <a:rPr lang="en-US" dirty="0" smtClean="0"/>
              <a:t> long</a:t>
            </a:r>
          </a:p>
          <a:p>
            <a:pPr lvl="1"/>
            <a:r>
              <a:rPr lang="en-US" dirty="0" smtClean="0"/>
              <a:t>Bland</a:t>
            </a:r>
          </a:p>
          <a:p>
            <a:pPr lvl="1"/>
            <a:r>
              <a:rPr lang="en-US" dirty="0" smtClean="0"/>
              <a:t>Boring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This evening at about 9:30 p.m. at Ford's Theatre, the President, while sitting in his private box with Mrs. Lincoln, Mrs. Harris and Major </a:t>
            </a:r>
            <a:r>
              <a:rPr lang="en-US" dirty="0" err="1"/>
              <a:t>Rathburn</a:t>
            </a:r>
            <a:r>
              <a:rPr lang="en-US" dirty="0"/>
              <a:t>, was shot by an assassin, who suddenly entered the box and approached </a:t>
            </a:r>
            <a:r>
              <a:rPr lang="en-US" dirty="0" smtClean="0"/>
              <a:t>the President firing a single-shot Derringer pistol into the back of his skull.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47" y="1143000"/>
            <a:ext cx="3276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21" y="4495800"/>
            <a:ext cx="2972598" cy="1982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40603"/>
            <a:ext cx="830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you do now… and it is not a good option!!! </a:t>
            </a:r>
          </a:p>
          <a:p>
            <a:pPr algn="ctr"/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DO THIS ANYMORE!!!</a:t>
            </a:r>
            <a:endParaRPr lang="en-US" sz="2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636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CONTRAST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829" y="1219200"/>
            <a:ext cx="5105400" cy="501675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draws </a:t>
            </a:r>
            <a:r>
              <a:rPr lang="en-US" dirty="0"/>
              <a:t>contrast between two opposite extremes </a:t>
            </a:r>
            <a:r>
              <a:rPr lang="en-US" dirty="0" smtClean="0"/>
              <a:t>– </a:t>
            </a:r>
          </a:p>
          <a:p>
            <a:pPr lvl="2"/>
            <a:r>
              <a:rPr lang="en-US" dirty="0" smtClean="0"/>
              <a:t>tragedy </a:t>
            </a:r>
            <a:r>
              <a:rPr lang="en-US" dirty="0"/>
              <a:t>with </a:t>
            </a:r>
            <a:r>
              <a:rPr lang="en-US" dirty="0" smtClean="0"/>
              <a:t>comedy</a:t>
            </a:r>
          </a:p>
          <a:p>
            <a:pPr lvl="2"/>
            <a:r>
              <a:rPr lang="en-US" dirty="0" smtClean="0"/>
              <a:t>past </a:t>
            </a:r>
            <a:r>
              <a:rPr lang="en-US" dirty="0"/>
              <a:t>with </a:t>
            </a:r>
            <a:r>
              <a:rPr lang="en-US" dirty="0" smtClean="0"/>
              <a:t>present</a:t>
            </a:r>
          </a:p>
          <a:p>
            <a:pPr lvl="2"/>
            <a:r>
              <a:rPr lang="en-US" dirty="0" smtClean="0"/>
              <a:t>age </a:t>
            </a:r>
            <a:r>
              <a:rPr lang="en-US" dirty="0"/>
              <a:t>with </a:t>
            </a:r>
            <a:r>
              <a:rPr lang="en-US" dirty="0" smtClean="0"/>
              <a:t>youth 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Less than </a:t>
            </a:r>
            <a:r>
              <a:rPr lang="en-US" dirty="0" smtClean="0"/>
              <a:t>11 </a:t>
            </a:r>
            <a:r>
              <a:rPr lang="en-US" dirty="0"/>
              <a:t>years ago, two college </a:t>
            </a:r>
            <a:r>
              <a:rPr lang="en-US" dirty="0" smtClean="0"/>
              <a:t>buddies </a:t>
            </a:r>
            <a:r>
              <a:rPr lang="en-US" dirty="0"/>
              <a:t>decided to build a website to exchange their favorite </a:t>
            </a:r>
            <a:r>
              <a:rPr lang="en-US" dirty="0" smtClean="0"/>
              <a:t>videos with each other.</a:t>
            </a:r>
            <a:r>
              <a:rPr lang="en-US" dirty="0"/>
              <a:t> </a:t>
            </a:r>
            <a:r>
              <a:rPr lang="en-US" dirty="0" smtClean="0"/>
              <a:t>Today, YouTube </a:t>
            </a:r>
            <a:r>
              <a:rPr lang="en-US" dirty="0"/>
              <a:t>is owned by </a:t>
            </a:r>
            <a:r>
              <a:rPr lang="en-US" dirty="0" smtClean="0"/>
              <a:t>Google, receives </a:t>
            </a:r>
            <a:r>
              <a:rPr lang="en-US" dirty="0"/>
              <a:t>25 million unique visitors </a:t>
            </a:r>
            <a:r>
              <a:rPr lang="en-US" dirty="0" smtClean="0"/>
              <a:t>each month, and is worth nearly $40 billion.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19200"/>
            <a:ext cx="3401923" cy="3160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6530"/>
            <a:ext cx="3386683" cy="1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5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PICTURE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495800" cy="507215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draws </a:t>
            </a:r>
            <a:r>
              <a:rPr lang="en-US" dirty="0"/>
              <a:t>a vivid word picture of the person or in the </a:t>
            </a:r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idea </a:t>
            </a:r>
            <a:r>
              <a:rPr lang="en-US" dirty="0"/>
              <a:t>is to have the reader see the thing as the writer saw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Standing </a:t>
            </a:r>
            <a:r>
              <a:rPr lang="en-US" dirty="0" smtClean="0"/>
              <a:t>straight and tall, smile glistening, brow </a:t>
            </a:r>
            <a:r>
              <a:rPr lang="en-US" dirty="0" err="1" smtClean="0"/>
              <a:t>unfurrowed</a:t>
            </a:r>
            <a:r>
              <a:rPr lang="en-US" dirty="0" smtClean="0"/>
              <a:t>, eyes sparkling with delight, </a:t>
            </a:r>
            <a:r>
              <a:rPr lang="en-US" dirty="0"/>
              <a:t>Mary told of her dramatic attitude change, having seen her </a:t>
            </a:r>
            <a:r>
              <a:rPr lang="en-US" dirty="0" smtClean="0"/>
              <a:t>relationships </a:t>
            </a:r>
            <a:r>
              <a:rPr lang="en-US" dirty="0"/>
              <a:t>turn around after </a:t>
            </a:r>
            <a:r>
              <a:rPr lang="en-US" dirty="0" smtClean="0"/>
              <a:t>speaking with a counselor.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7" y="3810000"/>
            <a:ext cx="3908586" cy="2146780"/>
          </a:xfrm>
          <a:prstGeom prst="rect">
            <a:avLst/>
          </a:prstGeom>
        </p:spPr>
      </p:pic>
      <p:pic>
        <p:nvPicPr>
          <p:cNvPr id="1026" name="Picture 2" descr="Image result for smiling confident black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24" y="609600"/>
            <a:ext cx="3409553" cy="26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3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BACKGROUND (BKGD.)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5715000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Similar to picture lead </a:t>
            </a:r>
          </a:p>
          <a:p>
            <a:pPr lvl="1"/>
            <a:r>
              <a:rPr lang="en-US" dirty="0" smtClean="0"/>
              <a:t>Except</a:t>
            </a:r>
            <a:r>
              <a:rPr lang="is-IS" dirty="0" smtClean="0"/>
              <a:t>… </a:t>
            </a:r>
          </a:p>
          <a:p>
            <a:pPr lvl="2"/>
            <a:r>
              <a:rPr lang="en-US" dirty="0" smtClean="0"/>
              <a:t>P</a:t>
            </a:r>
            <a:r>
              <a:rPr lang="is-IS" dirty="0" smtClean="0"/>
              <a:t>aints vivid word picture of the news setting, surroundings, or circumstances</a:t>
            </a:r>
            <a:endParaRPr lang="en-US" dirty="0" smtClean="0"/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Crashing </a:t>
            </a:r>
            <a:r>
              <a:rPr lang="en-US" dirty="0"/>
              <a:t>seas, </a:t>
            </a:r>
            <a:r>
              <a:rPr lang="en-US" dirty="0" smtClean="0"/>
              <a:t>hurricane winds </a:t>
            </a:r>
            <a:r>
              <a:rPr lang="en-US" dirty="0"/>
              <a:t>and </a:t>
            </a:r>
            <a:r>
              <a:rPr lang="en-US" dirty="0" smtClean="0"/>
              <a:t>torrential rains thundered the ship as it set out on its dramatic </a:t>
            </a:r>
            <a:r>
              <a:rPr lang="en-US" dirty="0"/>
              <a:t>mission of mercy in the North </a:t>
            </a:r>
            <a:r>
              <a:rPr lang="en-US" dirty="0" smtClean="0"/>
              <a:t>Atlantic.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3480"/>
            <a:ext cx="4038600" cy="28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4038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1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PUNCH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3077766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Consists of blunt, explosive statement </a:t>
            </a:r>
          </a:p>
          <a:p>
            <a:pPr lvl="1"/>
            <a:r>
              <a:rPr lang="en-US" dirty="0" smtClean="0"/>
              <a:t>Designed to surprise, startle, or jolt the reader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President Lincoln shot dead at Ford’s Theatre!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675">
            <a:off x="-420635" y="-1160638"/>
            <a:ext cx="10842381" cy="100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0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2197</TotalTime>
  <Words>710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Blue Segoe 4-3 template-template_April-17-2007</vt:lpstr>
      <vt:lpstr>White with Courier font for code slides</vt:lpstr>
      <vt:lpstr>Lesson 4.1  How to</vt:lpstr>
      <vt:lpstr>It doesn’t matter whether it’s hard or soft news…</vt:lpstr>
      <vt:lpstr>LEDE Details…</vt:lpstr>
      <vt:lpstr>Types of …</vt:lpstr>
      <vt:lpstr>1. B ig  B ad  B oring  H ook</vt:lpstr>
      <vt:lpstr>2. CONTRAST Hook</vt:lpstr>
      <vt:lpstr>3. PICTURE Hook</vt:lpstr>
      <vt:lpstr>4. BACKGROUND (BKGD.) Hook</vt:lpstr>
      <vt:lpstr>5. PUNCH Hook</vt:lpstr>
      <vt:lpstr>6. QUESTION Hook</vt:lpstr>
      <vt:lpstr>7. DIRECT ADDRESS Hook</vt:lpstr>
      <vt:lpstr>8. QUOTATION Hook</vt:lpstr>
      <vt:lpstr>Practice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Writing for the News</dc:title>
  <dc:creator>Wazaney, Kristopher J.</dc:creator>
  <cp:keywords/>
  <cp:lastModifiedBy>Morgan, Hillary D.</cp:lastModifiedBy>
  <cp:revision>39</cp:revision>
  <cp:lastPrinted>2018-02-05T18:05:52Z</cp:lastPrinted>
  <dcterms:created xsi:type="dcterms:W3CDTF">2016-09-26T16:38:49Z</dcterms:created>
  <dcterms:modified xsi:type="dcterms:W3CDTF">2018-02-20T18:14:42Z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