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5"/>
  </p:notesMasterIdLst>
  <p:handoutMasterIdLst>
    <p:handoutMasterId r:id="rId26"/>
  </p:handoutMasterIdLst>
  <p:sldIdLst>
    <p:sldId id="262" r:id="rId3"/>
    <p:sldId id="264" r:id="rId4"/>
    <p:sldId id="291" r:id="rId5"/>
    <p:sldId id="266" r:id="rId6"/>
    <p:sldId id="288" r:id="rId7"/>
    <p:sldId id="289" r:id="rId8"/>
    <p:sldId id="290" r:id="rId9"/>
    <p:sldId id="292" r:id="rId10"/>
    <p:sldId id="293" r:id="rId11"/>
    <p:sldId id="295" r:id="rId12"/>
    <p:sldId id="294" r:id="rId13"/>
    <p:sldId id="267" r:id="rId14"/>
    <p:sldId id="268" r:id="rId15"/>
    <p:sldId id="296" r:id="rId16"/>
    <p:sldId id="274" r:id="rId17"/>
    <p:sldId id="275" r:id="rId18"/>
    <p:sldId id="276" r:id="rId19"/>
    <p:sldId id="277" r:id="rId20"/>
    <p:sldId id="286" r:id="rId21"/>
    <p:sldId id="297" r:id="rId22"/>
    <p:sldId id="298" r:id="rId23"/>
    <p:sldId id="287"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8" userDrawn="1">
          <p15:clr>
            <a:srgbClr val="A4A3A4"/>
          </p15:clr>
        </p15:guide>
        <p15:guide id="3" orient="horz" pos="3888" userDrawn="1">
          <p15:clr>
            <a:srgbClr val="A4A3A4"/>
          </p15:clr>
        </p15:guide>
        <p15:guide id="4" orient="horz" pos="321" userDrawn="1">
          <p15:clr>
            <a:srgbClr val="A4A3A4"/>
          </p15:clr>
        </p15:guide>
        <p15:guide id="5" pos="2880" userDrawn="1">
          <p15:clr>
            <a:srgbClr val="A4A3A4"/>
          </p15:clr>
        </p15:guide>
        <p15:guide id="6" pos="755" userDrawn="1">
          <p15:clr>
            <a:srgbClr val="A4A3A4"/>
          </p15:clr>
        </p15:guide>
        <p15:guide id="7" pos="5381"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94660"/>
  </p:normalViewPr>
  <p:slideViewPr>
    <p:cSldViewPr showGuides="1">
      <p:cViewPr varScale="1">
        <p:scale>
          <a:sx n="90" d="100"/>
          <a:sy n="90" d="100"/>
        </p:scale>
        <p:origin x="762" y="78"/>
      </p:cViewPr>
      <p:guideLst>
        <p:guide orient="horz" pos="2160"/>
        <p:guide orient="horz" pos="1008"/>
        <p:guide orient="horz" pos="3888"/>
        <p:guide orient="horz" pos="321"/>
        <p:guide pos="2880"/>
        <p:guide pos="755"/>
        <p:guide pos="5381"/>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3/12/2020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3/12/2020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220321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730786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525187" y="6356352"/>
            <a:ext cx="914400" cy="365125"/>
          </a:xfrm>
        </p:spPr>
        <p:txBody>
          <a:bodyPr/>
          <a:lstStyle>
            <a:lvl1pPr>
              <a:defRPr>
                <a:solidFill>
                  <a:schemeClr val="tx1"/>
                </a:solidFill>
              </a:defRPr>
            </a:lvl1pPr>
          </a:lstStyle>
          <a:p>
            <a:fld id="{8F81D24A-EF38-4949-81EA-C39AA50871C5}" type="datetime1">
              <a:rPr lang="en-US" smtClean="0"/>
              <a:t>3/12/2020</a:t>
            </a:fld>
            <a:endParaRPr lang="en-US" dirty="0"/>
          </a:p>
        </p:txBody>
      </p:sp>
      <p:sp>
        <p:nvSpPr>
          <p:cNvPr id="5" name="Footer Placeholder 4"/>
          <p:cNvSpPr>
            <a:spLocks noGrp="1"/>
          </p:cNvSpPr>
          <p:nvPr>
            <p:ph type="ftr" sz="quarter" idx="11"/>
          </p:nvPr>
        </p:nvSpPr>
        <p:spPr>
          <a:xfrm>
            <a:off x="4587226" y="6356352"/>
            <a:ext cx="2981325"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7716188" y="6356352"/>
            <a:ext cx="457200" cy="365125"/>
          </a:xfrm>
        </p:spPr>
        <p:txBody>
          <a:bodyPr/>
          <a:lstStyle>
            <a:lvl1pPr>
              <a:defRPr>
                <a:solidFill>
                  <a:schemeClr val="tx1"/>
                </a:solidFill>
              </a:defRPr>
            </a:lvl1pPr>
          </a:lstStyle>
          <a:p>
            <a:fld id="{7DC1BBB0-96F0-4077-A278-0F3FB5C104D3}" type="slidenum">
              <a:rPr lang="en-US" smtClean="0"/>
              <a:pPr/>
              <a:t>‹#›</a:t>
            </a:fld>
            <a:endParaRPr lang="en-US"/>
          </a:p>
        </p:txBody>
      </p:sp>
      <p:sp>
        <p:nvSpPr>
          <p:cNvPr id="3" name="Subtitle 2"/>
          <p:cNvSpPr>
            <a:spLocks noGrp="1"/>
          </p:cNvSpPr>
          <p:nvPr>
            <p:ph type="subTitle" idx="1"/>
          </p:nvPr>
        </p:nvSpPr>
        <p:spPr>
          <a:xfrm>
            <a:off x="1821976" y="4344916"/>
            <a:ext cx="5638800"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2" name="Title 1"/>
          <p:cNvSpPr>
            <a:spLocks noGrp="1"/>
          </p:cNvSpPr>
          <p:nvPr>
            <p:ph type="ctrTitle"/>
          </p:nvPr>
        </p:nvSpPr>
        <p:spPr>
          <a:xfrm>
            <a:off x="1821977" y="1600201"/>
            <a:ext cx="6248400" cy="2680127"/>
          </a:xfrm>
        </p:spPr>
        <p:txBody>
          <a:bodyPr>
            <a:noAutofit/>
          </a:bodyPr>
          <a:lstStyle>
            <a:lvl1pPr>
              <a:defRPr sz="5400"/>
            </a:lvl1pPr>
          </a:lstStyle>
          <a:p>
            <a:r>
              <a:rPr lang="en-US"/>
              <a:t>Click to edit Master title style</a:t>
            </a:r>
            <a:endParaRPr dirty="0"/>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69A895-DC24-4A80-9E4B-77E8C98B8261}" type="datetime1">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1"/>
          <p:cNvSpPr>
            <a:spLocks noGrp="1"/>
          </p:cNvSpPr>
          <p:nvPr>
            <p:ph type="title"/>
          </p:nvPr>
        </p:nvSpPr>
        <p:spPr/>
        <p:txBody>
          <a:bodyPr/>
          <a:lstStyle/>
          <a:p>
            <a:r>
              <a:rPr lang="en-US"/>
              <a:t>Click to edit Master title style</a:t>
            </a:r>
            <a:endParaRPr dirty="0"/>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11491E-4104-40E9-885C-6629BDFE1DBB}" type="datetime1">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a:xfrm>
            <a:off x="1199272" y="685800"/>
            <a:ext cx="5887983"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7201584" y="685800"/>
            <a:ext cx="1340994" cy="5486400"/>
          </a:xfrm>
        </p:spPr>
        <p:txBody>
          <a:bodyPr vert="eaVert"/>
          <a:lstStyle/>
          <a:p>
            <a:r>
              <a:rPr lang="en-US"/>
              <a:t>Click to edit Master title style</a:t>
            </a:r>
            <a:endParaRPr/>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645433"/>
            <a:ext cx="8520600" cy="444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6251677"/>
            <a:ext cx="5487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408048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19F328-D78C-4AE3-9BD5-6819CFE7241A}" type="datetime1">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3/12/2020</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
        <p:nvSpPr>
          <p:cNvPr id="3" name="Text Placeholder 2"/>
          <p:cNvSpPr>
            <a:spLocks noGrp="1"/>
          </p:cNvSpPr>
          <p:nvPr>
            <p:ph type="body" idx="1"/>
          </p:nvPr>
        </p:nvSpPr>
        <p:spPr>
          <a:xfrm>
            <a:off x="1199273" y="4259997"/>
            <a:ext cx="5449886"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1199272" y="1600201"/>
            <a:ext cx="62140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1095541-7853-4DCC-906F-39CE0BB88B8E}" type="datetime1">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4" name="Content Placeholder 3"/>
          <p:cNvSpPr>
            <a:spLocks noGrp="1"/>
          </p:cNvSpPr>
          <p:nvPr>
            <p:ph sz="half" idx="2"/>
          </p:nvPr>
        </p:nvSpPr>
        <p:spPr>
          <a:xfrm>
            <a:off x="4922520" y="1600200"/>
            <a:ext cx="3611880"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195388" y="1600200"/>
            <a:ext cx="361188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DD790FE-2B5A-46A8-B4F6-76CB6FDA68AC}" type="datetime1">
              <a:rPr lang="en-US" smtClean="0"/>
              <a:t>3/12/2020</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
        <p:nvSpPr>
          <p:cNvPr id="6" name="Content Placeholder 5"/>
          <p:cNvSpPr>
            <a:spLocks noGrp="1"/>
          </p:cNvSpPr>
          <p:nvPr>
            <p:ph sz="quarter" idx="4"/>
          </p:nvPr>
        </p:nvSpPr>
        <p:spPr>
          <a:xfrm>
            <a:off x="4919293" y="2514600"/>
            <a:ext cx="3615107"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919293" y="1499616"/>
            <a:ext cx="3615107"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95388" y="2514707"/>
            <a:ext cx="3611880"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3" name="Text Placeholder 2"/>
          <p:cNvSpPr>
            <a:spLocks noGrp="1"/>
          </p:cNvSpPr>
          <p:nvPr>
            <p:ph type="body" idx="1"/>
          </p:nvPr>
        </p:nvSpPr>
        <p:spPr>
          <a:xfrm>
            <a:off x="1195389" y="1499616"/>
            <a:ext cx="3615107"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1195389" y="177801"/>
            <a:ext cx="7339012" cy="1239837"/>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FC2738-2C3A-4E5B-A4DB-9708318E767B}" type="datetime1">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dirty="0"/>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3/12/2020</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8F57B2-B504-486D-85D3-4C584AEF2C6C}" type="datetime1">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a:xfrm>
            <a:off x="4000351" y="482600"/>
            <a:ext cx="4534049"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325864" y="1828800"/>
            <a:ext cx="247071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bwMode="white">
          <a:xfrm>
            <a:off x="1325864" y="381000"/>
            <a:ext cx="2470710"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827"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3657600" y="0"/>
            <a:ext cx="5486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sp>
        <p:nvSpPr>
          <p:cNvPr id="5" name="Date Placeholder 4"/>
          <p:cNvSpPr>
            <a:spLocks noGrp="1"/>
          </p:cNvSpPr>
          <p:nvPr>
            <p:ph type="dt" sz="half" idx="10"/>
          </p:nvPr>
        </p:nvSpPr>
        <p:spPr/>
        <p:txBody>
          <a:bodyPr/>
          <a:lstStyle/>
          <a:p>
            <a:fld id="{C675C8C5-A9A9-4B3A-B134-0E3A713D185C}" type="datetime1">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Picture Placeholder 2"/>
          <p:cNvSpPr>
            <a:spLocks noGrp="1"/>
          </p:cNvSpPr>
          <p:nvPr>
            <p:ph type="pic" idx="1"/>
          </p:nvPr>
        </p:nvSpPr>
        <p:spPr bwMode="auto">
          <a:xfrm>
            <a:off x="3886200" y="482600"/>
            <a:ext cx="4648200"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05890" y="1828800"/>
            <a:ext cx="2470710"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805890" y="381000"/>
            <a:ext cx="2470710"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886200" y="6356352"/>
            <a:ext cx="914400"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t>3/12/2020</a:t>
            </a:fld>
            <a:endParaRPr lang="en-US"/>
          </a:p>
        </p:txBody>
      </p:sp>
      <p:sp>
        <p:nvSpPr>
          <p:cNvPr id="5" name="Footer Placeholder 4"/>
          <p:cNvSpPr>
            <a:spLocks noGrp="1"/>
          </p:cNvSpPr>
          <p:nvPr>
            <p:ph type="ftr" sz="quarter" idx="3"/>
          </p:nvPr>
        </p:nvSpPr>
        <p:spPr>
          <a:xfrm>
            <a:off x="4948239" y="6356352"/>
            <a:ext cx="2981325" cy="365125"/>
          </a:xfrm>
          <a:prstGeom prst="rect">
            <a:avLst/>
          </a:prstGeom>
        </p:spPr>
        <p:txBody>
          <a:bodyPr vert="horz" lIns="91440" tIns="45720" rIns="91440" bIns="45720" rtlCol="0" anchor="ctr"/>
          <a:lstStyle>
            <a:lvl1pPr algn="ctr">
              <a:defRPr sz="12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8077201" y="6356352"/>
            <a:ext cx="457200"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grpSp>
        <p:nvGrpSpPr>
          <p:cNvPr id="8" name="Group 7"/>
          <p:cNvGrpSpPr/>
          <p:nvPr/>
        </p:nvGrpSpPr>
        <p:grpSpPr>
          <a:xfrm>
            <a:off x="7955" y="-9144"/>
            <a:ext cx="9136045"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800"/>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800"/>
              </a:p>
            </p:txBody>
          </p:sp>
        </p:grpSp>
      </p:grpSp>
      <p:sp>
        <p:nvSpPr>
          <p:cNvPr id="3" name="Text Placeholder 2"/>
          <p:cNvSpPr>
            <a:spLocks noGrp="1"/>
          </p:cNvSpPr>
          <p:nvPr>
            <p:ph type="body" idx="1"/>
          </p:nvPr>
        </p:nvSpPr>
        <p:spPr>
          <a:xfrm>
            <a:off x="1195389" y="1600200"/>
            <a:ext cx="7339012"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1195389" y="177801"/>
            <a:ext cx="7339012"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75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wsoctv.com/news/local/serious-crash-shuts-down-i-485-ballantyne/4OJ6EUU32VEEBPEDKEEWGWKDO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4622801"/>
            <a:ext cx="7162800" cy="1270001"/>
          </a:xfrm>
        </p:spPr>
        <p:txBody>
          <a:bodyPr>
            <a:noAutofit/>
          </a:bodyPr>
          <a:lstStyle/>
          <a:p>
            <a:r>
              <a:rPr lang="en-US" sz="4000" dirty="0"/>
              <a:t>3-3: The Inverted Pyramid, 5 W’s, and Writing a </a:t>
            </a:r>
            <a:r>
              <a:rPr lang="en-US" sz="4000" dirty="0" err="1"/>
              <a:t>Lede</a:t>
            </a:r>
            <a:endParaRPr lang="en-US" sz="4000" dirty="0"/>
          </a:p>
        </p:txBody>
      </p:sp>
      <p:sp>
        <p:nvSpPr>
          <p:cNvPr id="3" name="Title 2"/>
          <p:cNvSpPr>
            <a:spLocks noGrp="1"/>
          </p:cNvSpPr>
          <p:nvPr>
            <p:ph type="ctrTitle"/>
          </p:nvPr>
        </p:nvSpPr>
        <p:spPr>
          <a:xfrm>
            <a:off x="1977788" y="76201"/>
            <a:ext cx="6248400" cy="838200"/>
          </a:xfrm>
        </p:spPr>
        <p:txBody>
          <a:bodyPr/>
          <a:lstStyle/>
          <a:p>
            <a:r>
              <a:rPr lang="en-US" sz="3000" dirty="0"/>
              <a:t>Unit 3: Is it Newsworthy?</a:t>
            </a:r>
          </a:p>
        </p:txBody>
      </p:sp>
      <p:pic>
        <p:nvPicPr>
          <p:cNvPr id="1026" name="Picture 2" descr="Image result for inverted pyramid">
            <a:extLst>
              <a:ext uri="{FF2B5EF4-FFF2-40B4-BE49-F238E27FC236}">
                <a16:creationId xmlns:a16="http://schemas.microsoft.com/office/drawing/2014/main" id="{984F1016-406A-4B3D-ADE5-DB9EF6DBB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425576"/>
            <a:ext cx="3191119" cy="268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Scale>
                                      <p:cBhvr>
                                        <p:cTn id="14"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0" end="0"/>
                                            </p:txEl>
                                          </p:spTgt>
                                        </p:tgtEl>
                                        <p:attrNameLst>
                                          <p:attrName>ppt_x</p:attrName>
                                          <p:attrName>ppt_y</p:attrName>
                                        </p:attrNameLst>
                                      </p:cBhvr>
                                    </p:animMotion>
                                    <p:animEffect transition="in" filter="fade">
                                      <p:cBhvr>
                                        <p:cTn id="16"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0DCA70-3E6B-44AC-9AFB-4870C171ADC5}"/>
              </a:ext>
            </a:extLst>
          </p:cNvPr>
          <p:cNvSpPr>
            <a:spLocks noGrp="1"/>
          </p:cNvSpPr>
          <p:nvPr>
            <p:ph idx="1"/>
          </p:nvPr>
        </p:nvSpPr>
        <p:spPr>
          <a:xfrm>
            <a:off x="4343400" y="2133600"/>
            <a:ext cx="4191000" cy="4648200"/>
          </a:xfrm>
        </p:spPr>
        <p:txBody>
          <a:bodyPr>
            <a:normAutofit/>
          </a:bodyPr>
          <a:lstStyle/>
          <a:p>
            <a:pPr marL="0" indent="0">
              <a:buNone/>
            </a:pPr>
            <a:r>
              <a:rPr lang="en-US" dirty="0"/>
              <a:t>The </a:t>
            </a:r>
            <a:r>
              <a:rPr lang="en-US" dirty="0">
                <a:solidFill>
                  <a:schemeClr val="tx2">
                    <a:lumMod val="75000"/>
                  </a:schemeClr>
                </a:solidFill>
              </a:rPr>
              <a:t>outer loop of Interstate 485 </a:t>
            </a:r>
            <a:r>
              <a:rPr lang="en-US" dirty="0">
                <a:solidFill>
                  <a:srgbClr val="00B050"/>
                </a:solidFill>
              </a:rPr>
              <a:t>in Ballantyn</a:t>
            </a:r>
            <a:r>
              <a:rPr lang="en-US" dirty="0">
                <a:solidFill>
                  <a:schemeClr val="accent6"/>
                </a:solidFill>
              </a:rPr>
              <a:t>e was shut down </a:t>
            </a:r>
            <a:r>
              <a:rPr lang="en-US" dirty="0">
                <a:solidFill>
                  <a:srgbClr val="7030A0"/>
                </a:solidFill>
              </a:rPr>
              <a:t>for a serious crash </a:t>
            </a:r>
            <a:r>
              <a:rPr lang="en-US" dirty="0">
                <a:solidFill>
                  <a:schemeClr val="accent5"/>
                </a:solidFill>
              </a:rPr>
              <a:t>on Friday</a:t>
            </a:r>
            <a:r>
              <a:rPr lang="en-US" dirty="0"/>
              <a:t>, according to the Charlotte Fire Department.</a:t>
            </a:r>
          </a:p>
          <a:p>
            <a:pPr marL="0" indent="0">
              <a:buNone/>
            </a:pPr>
            <a:endParaRPr lang="en-US" dirty="0"/>
          </a:p>
        </p:txBody>
      </p:sp>
      <p:sp>
        <p:nvSpPr>
          <p:cNvPr id="3" name="Title 2">
            <a:extLst>
              <a:ext uri="{FF2B5EF4-FFF2-40B4-BE49-F238E27FC236}">
                <a16:creationId xmlns:a16="http://schemas.microsoft.com/office/drawing/2014/main" id="{E0F7226C-A105-4561-9CD4-8A7C043EBCD9}"/>
              </a:ext>
            </a:extLst>
          </p:cNvPr>
          <p:cNvSpPr>
            <a:spLocks noGrp="1"/>
          </p:cNvSpPr>
          <p:nvPr>
            <p:ph type="title"/>
          </p:nvPr>
        </p:nvSpPr>
        <p:spPr>
          <a:xfrm>
            <a:off x="4605670" y="770860"/>
            <a:ext cx="3733800" cy="1371600"/>
          </a:xfrm>
        </p:spPr>
        <p:txBody>
          <a:bodyPr>
            <a:normAutofit/>
          </a:bodyPr>
          <a:lstStyle/>
          <a:p>
            <a:r>
              <a:rPr lang="en-US" dirty="0"/>
              <a:t>LEDE:</a:t>
            </a:r>
            <a:br>
              <a:rPr lang="en-US" dirty="0"/>
            </a:br>
            <a:endParaRPr lang="en-US" dirty="0"/>
          </a:p>
        </p:txBody>
      </p:sp>
      <p:sp>
        <p:nvSpPr>
          <p:cNvPr id="4" name="TextBox 3">
            <a:extLst>
              <a:ext uri="{FF2B5EF4-FFF2-40B4-BE49-F238E27FC236}">
                <a16:creationId xmlns:a16="http://schemas.microsoft.com/office/drawing/2014/main" id="{5F2F2B53-5AEF-4498-B2F4-D691D9390D43}"/>
              </a:ext>
            </a:extLst>
          </p:cNvPr>
          <p:cNvSpPr txBox="1"/>
          <p:nvPr/>
        </p:nvSpPr>
        <p:spPr>
          <a:xfrm>
            <a:off x="1143000" y="1295400"/>
            <a:ext cx="2057400" cy="4745915"/>
          </a:xfrm>
          <a:prstGeom prst="rect">
            <a:avLst/>
          </a:prstGeom>
          <a:noFill/>
        </p:spPr>
        <p:txBody>
          <a:bodyPr wrap="square" rtlCol="0">
            <a:spAutoFit/>
          </a:bodyPr>
          <a:lstStyle/>
          <a:p>
            <a:pPr algn="ctr">
              <a:lnSpc>
                <a:spcPct val="90000"/>
              </a:lnSpc>
            </a:pPr>
            <a:r>
              <a:rPr lang="en-US" sz="2800" u="sng" dirty="0"/>
              <a:t>Identify the 5 W’s:</a:t>
            </a:r>
          </a:p>
          <a:p>
            <a:pPr algn="ctr">
              <a:lnSpc>
                <a:spcPct val="90000"/>
              </a:lnSpc>
            </a:pPr>
            <a:endParaRPr lang="en-US" sz="2800" dirty="0"/>
          </a:p>
          <a:p>
            <a:pPr algn="ctr">
              <a:lnSpc>
                <a:spcPct val="90000"/>
              </a:lnSpc>
            </a:pPr>
            <a:r>
              <a:rPr lang="en-US" sz="2800" dirty="0">
                <a:solidFill>
                  <a:schemeClr val="accent6"/>
                </a:solidFill>
              </a:rPr>
              <a:t>What?</a:t>
            </a:r>
          </a:p>
          <a:p>
            <a:pPr algn="ctr">
              <a:lnSpc>
                <a:spcPct val="90000"/>
              </a:lnSpc>
            </a:pPr>
            <a:r>
              <a:rPr lang="en-US" sz="2800" dirty="0">
                <a:solidFill>
                  <a:schemeClr val="tx2">
                    <a:lumMod val="75000"/>
                  </a:schemeClr>
                </a:solidFill>
              </a:rPr>
              <a:t>Who?</a:t>
            </a:r>
          </a:p>
          <a:p>
            <a:pPr algn="ctr">
              <a:lnSpc>
                <a:spcPct val="90000"/>
              </a:lnSpc>
            </a:pPr>
            <a:r>
              <a:rPr lang="en-US" sz="2800" dirty="0">
                <a:solidFill>
                  <a:srgbClr val="00B050"/>
                </a:solidFill>
              </a:rPr>
              <a:t>Where?</a:t>
            </a:r>
          </a:p>
          <a:p>
            <a:pPr algn="ctr">
              <a:lnSpc>
                <a:spcPct val="90000"/>
              </a:lnSpc>
            </a:pPr>
            <a:r>
              <a:rPr lang="en-US" sz="2800" dirty="0">
                <a:solidFill>
                  <a:schemeClr val="accent5"/>
                </a:solidFill>
              </a:rPr>
              <a:t>When?</a:t>
            </a:r>
          </a:p>
          <a:p>
            <a:pPr algn="ctr">
              <a:lnSpc>
                <a:spcPct val="90000"/>
              </a:lnSpc>
            </a:pPr>
            <a:r>
              <a:rPr lang="en-US" sz="2800" dirty="0">
                <a:solidFill>
                  <a:srgbClr val="7030A0"/>
                </a:solidFill>
              </a:rPr>
              <a:t>Why?</a:t>
            </a:r>
          </a:p>
          <a:p>
            <a:pPr algn="ctr">
              <a:lnSpc>
                <a:spcPct val="90000"/>
              </a:lnSpc>
            </a:pPr>
            <a:r>
              <a:rPr lang="en-US" sz="2800" dirty="0">
                <a:solidFill>
                  <a:schemeClr val="bg1"/>
                </a:solidFill>
              </a:rPr>
              <a:t>How?</a:t>
            </a:r>
          </a:p>
          <a:p>
            <a:pPr algn="ctr">
              <a:lnSpc>
                <a:spcPct val="90000"/>
              </a:lnSpc>
            </a:pPr>
            <a:endParaRPr lang="en-US" sz="2800" dirty="0">
              <a:solidFill>
                <a:schemeClr val="bg1"/>
              </a:solidFill>
            </a:endParaRPr>
          </a:p>
          <a:p>
            <a:pPr algn="ctr">
              <a:lnSpc>
                <a:spcPct val="90000"/>
              </a:lnSpc>
            </a:pPr>
            <a:r>
              <a:rPr lang="en-US" sz="2800" dirty="0">
                <a:solidFill>
                  <a:schemeClr val="tx1">
                    <a:lumMod val="50000"/>
                  </a:schemeClr>
                </a:solidFill>
              </a:rPr>
              <a:t>Who’s the </a:t>
            </a:r>
            <a:r>
              <a:rPr lang="en-US" sz="2800" i="1" dirty="0">
                <a:solidFill>
                  <a:schemeClr val="tx1">
                    <a:lumMod val="50000"/>
                  </a:schemeClr>
                </a:solidFill>
              </a:rPr>
              <a:t>source</a:t>
            </a:r>
            <a:r>
              <a:rPr lang="en-US" sz="2800" dirty="0">
                <a:solidFill>
                  <a:schemeClr val="tx1">
                    <a:lumMod val="50000"/>
                  </a:schemeClr>
                </a:solidFill>
              </a:rPr>
              <a:t>?</a:t>
            </a:r>
          </a:p>
        </p:txBody>
      </p:sp>
    </p:spTree>
    <p:extLst>
      <p:ext uri="{BB962C8B-B14F-4D97-AF65-F5344CB8AC3E}">
        <p14:creationId xmlns:p14="http://schemas.microsoft.com/office/powerpoint/2010/main" val="180681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0DCA70-3E6B-44AC-9AFB-4870C171ADC5}"/>
              </a:ext>
            </a:extLst>
          </p:cNvPr>
          <p:cNvSpPr>
            <a:spLocks noGrp="1"/>
          </p:cNvSpPr>
          <p:nvPr>
            <p:ph idx="1"/>
          </p:nvPr>
        </p:nvSpPr>
        <p:spPr>
          <a:xfrm>
            <a:off x="1195389" y="1981200"/>
            <a:ext cx="7339012" cy="4800600"/>
          </a:xfrm>
        </p:spPr>
        <p:txBody>
          <a:bodyPr>
            <a:normAutofit/>
          </a:bodyPr>
          <a:lstStyle/>
          <a:p>
            <a:pPr marL="0" indent="0">
              <a:buNone/>
            </a:pPr>
            <a:r>
              <a:rPr lang="en-US" b="1" dirty="0"/>
              <a:t>CHARLOTTE, N.C. — </a:t>
            </a:r>
            <a:r>
              <a:rPr lang="en-US" dirty="0"/>
              <a:t>The outer loop of Interstate 485 in Ballantyne was shut down for a serious crash on Friday, according to the Charlotte Fire Department.</a:t>
            </a:r>
          </a:p>
          <a:p>
            <a:pPr marL="0" indent="0">
              <a:buNone/>
            </a:pPr>
            <a:r>
              <a:rPr lang="en-US" dirty="0">
                <a:solidFill>
                  <a:schemeClr val="accent6"/>
                </a:solidFill>
              </a:rPr>
              <a:t>The crash happened at the Johnston Road exit around 4:30 p.m.</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E0F7226C-A105-4561-9CD4-8A7C043EBCD9}"/>
              </a:ext>
            </a:extLst>
          </p:cNvPr>
          <p:cNvSpPr>
            <a:spLocks noGrp="1"/>
          </p:cNvSpPr>
          <p:nvPr>
            <p:ph type="title"/>
          </p:nvPr>
        </p:nvSpPr>
        <p:spPr>
          <a:xfrm>
            <a:off x="1195389" y="381000"/>
            <a:ext cx="7339012" cy="1371600"/>
          </a:xfrm>
        </p:spPr>
        <p:txBody>
          <a:bodyPr>
            <a:normAutofit/>
          </a:bodyPr>
          <a:lstStyle/>
          <a:p>
            <a:r>
              <a:rPr lang="en-US" dirty="0" err="1"/>
              <a:t>Lede</a:t>
            </a:r>
            <a:r>
              <a:rPr lang="en-US" dirty="0"/>
              <a:t> AND </a:t>
            </a:r>
            <a:r>
              <a:rPr lang="en-US" dirty="0">
                <a:solidFill>
                  <a:schemeClr val="accent6"/>
                </a:solidFill>
              </a:rPr>
              <a:t>Nut Graph</a:t>
            </a:r>
            <a:r>
              <a:rPr lang="en-US" dirty="0"/>
              <a:t>:</a:t>
            </a:r>
            <a:br>
              <a:rPr lang="en-US" dirty="0"/>
            </a:br>
            <a:endParaRPr lang="en-US" dirty="0"/>
          </a:p>
        </p:txBody>
      </p:sp>
    </p:spTree>
    <p:extLst>
      <p:ext uri="{BB962C8B-B14F-4D97-AF65-F5344CB8AC3E}">
        <p14:creationId xmlns:p14="http://schemas.microsoft.com/office/powerpoint/2010/main" val="264161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Shape 95"/>
          <p:cNvSpPr txBox="1">
            <a:spLocks noGrp="1"/>
          </p:cNvSpPr>
          <p:nvPr>
            <p:ph idx="1"/>
          </p:nvPr>
        </p:nvSpPr>
        <p:spPr>
          <a:xfrm>
            <a:off x="1195388" y="1295400"/>
            <a:ext cx="7491411" cy="5562600"/>
          </a:xfrm>
          <a:prstGeom prst="rect">
            <a:avLst/>
          </a:prstGeom>
        </p:spPr>
        <p:txBody>
          <a:bodyPr vert="horz" lIns="91440" tIns="45720" rIns="91440" bIns="45720" rtlCol="0">
            <a:normAutofit fontScale="70000" lnSpcReduction="20000"/>
          </a:bodyPr>
          <a:lstStyle/>
          <a:p>
            <a:pPr marL="0" indent="0" algn="ctr">
              <a:spcBef>
                <a:spcPts val="1400"/>
              </a:spcBef>
              <a:buNone/>
            </a:pPr>
            <a:r>
              <a:rPr lang="en" sz="3400" b="1" dirty="0">
                <a:effectLst>
                  <a:outerShdw blurRad="38100" dist="38100" dir="2700000" algn="tl">
                    <a:srgbClr val="000000">
                      <a:alpha val="43137"/>
                    </a:srgbClr>
                  </a:outerShdw>
                </a:effectLst>
                <a:sym typeface="Times New Roman"/>
              </a:rPr>
              <a:t>Let’s suppose the City Police Department reports that an accident occurred at 2:30 a.m. today. </a:t>
            </a:r>
          </a:p>
          <a:p>
            <a:pPr marL="0" indent="0" algn="ctr">
              <a:spcBef>
                <a:spcPts val="1400"/>
              </a:spcBef>
              <a:buNone/>
            </a:pPr>
            <a:endParaRPr lang="en" b="1" i="1" u="sng" dirty="0">
              <a:effectLst>
                <a:outerShdw blurRad="38100" dist="38100" dir="2700000" algn="tl">
                  <a:srgbClr val="000000">
                    <a:alpha val="43137"/>
                  </a:srgbClr>
                </a:outerShdw>
              </a:effectLst>
              <a:sym typeface="Times New Roman"/>
            </a:endParaRPr>
          </a:p>
          <a:p>
            <a:pPr marL="0" indent="0" algn="ctr">
              <a:spcBef>
                <a:spcPts val="1400"/>
              </a:spcBef>
              <a:buNone/>
            </a:pPr>
            <a:r>
              <a:rPr lang="en" b="1" i="1" u="sng" dirty="0">
                <a:effectLst>
                  <a:outerShdw blurRad="38100" dist="38100" dir="2700000" algn="tl">
                    <a:srgbClr val="000000">
                      <a:alpha val="43137"/>
                    </a:srgbClr>
                  </a:outerShdw>
                </a:effectLst>
                <a:sym typeface="Times New Roman"/>
              </a:rPr>
              <a:t>This is the information the police provided to YOU, the press: </a:t>
            </a:r>
          </a:p>
          <a:p>
            <a:pPr>
              <a:spcBef>
                <a:spcPts val="1400"/>
              </a:spcBef>
            </a:pPr>
            <a:endParaRPr lang="en" dirty="0">
              <a:sym typeface="Times New Roman"/>
            </a:endParaRPr>
          </a:p>
          <a:p>
            <a:pPr>
              <a:spcBef>
                <a:spcPts val="1400"/>
              </a:spcBef>
            </a:pPr>
            <a:r>
              <a:rPr lang="en" dirty="0">
                <a:sym typeface="Times New Roman"/>
              </a:rPr>
              <a:t>A car driven by Joe White, 29 years-old, </a:t>
            </a:r>
          </a:p>
          <a:p>
            <a:pPr>
              <a:spcBef>
                <a:spcPts val="1400"/>
              </a:spcBef>
            </a:pPr>
            <a:r>
              <a:rPr lang="en" dirty="0">
                <a:sym typeface="Times New Roman"/>
              </a:rPr>
              <a:t>Hit a curb on Main Street in Charlotte, NC &amp; smashed into a tree and overturned. </a:t>
            </a:r>
          </a:p>
          <a:p>
            <a:pPr>
              <a:spcBef>
                <a:spcPts val="1400"/>
              </a:spcBef>
            </a:pPr>
            <a:r>
              <a:rPr lang="en" dirty="0">
                <a:sym typeface="Times New Roman"/>
              </a:rPr>
              <a:t>Police say White was speeding and lost control of his car. </a:t>
            </a:r>
          </a:p>
          <a:p>
            <a:pPr>
              <a:spcBef>
                <a:spcPts val="1400"/>
              </a:spcBef>
            </a:pPr>
            <a:r>
              <a:rPr lang="en" dirty="0">
                <a:sym typeface="Times New Roman"/>
              </a:rPr>
              <a:t>He was hospitalized for minor injuries. </a:t>
            </a:r>
          </a:p>
          <a:p>
            <a:pPr>
              <a:spcBef>
                <a:spcPts val="1400"/>
              </a:spcBef>
            </a:pPr>
            <a:r>
              <a:rPr lang="en" dirty="0">
                <a:sym typeface="Times New Roman"/>
              </a:rPr>
              <a:t>A passenger in White’s car was killed. </a:t>
            </a:r>
          </a:p>
          <a:p>
            <a:pPr>
              <a:spcBef>
                <a:spcPts val="1400"/>
              </a:spcBef>
            </a:pPr>
            <a:r>
              <a:rPr lang="en" dirty="0">
                <a:sym typeface="Times New Roman"/>
              </a:rPr>
              <a:t>The passenger was Amanda Smith, 22 years-old. </a:t>
            </a:r>
          </a:p>
          <a:p>
            <a:pPr>
              <a:spcBef>
                <a:spcPts val="1400"/>
              </a:spcBef>
            </a:pPr>
            <a:r>
              <a:rPr lang="en" dirty="0">
                <a:sym typeface="Times New Roman"/>
              </a:rPr>
              <a:t>She was pronounced dead at 2:45 a.m. </a:t>
            </a:r>
          </a:p>
          <a:p>
            <a:pPr>
              <a:spcBef>
                <a:spcPts val="1400"/>
              </a:spcBef>
            </a:pPr>
            <a:r>
              <a:rPr lang="en" dirty="0">
                <a:sym typeface="Times New Roman"/>
              </a:rPr>
              <a:t>“We are conducting toxicology tests to determine if alcohol was involved,” Police Chief Jack Russell said.</a:t>
            </a:r>
          </a:p>
        </p:txBody>
      </p:sp>
      <p:sp>
        <p:nvSpPr>
          <p:cNvPr id="94" name="Shape 94"/>
          <p:cNvSpPr txBox="1">
            <a:spLocks noGrp="1"/>
          </p:cNvSpPr>
          <p:nvPr>
            <p:ph type="title"/>
          </p:nvPr>
        </p:nvSpPr>
        <p:spPr>
          <a:prstGeom prst="rect">
            <a:avLst/>
          </a:prstGeom>
        </p:spPr>
        <p:txBody>
          <a:bodyPr vert="horz" lIns="91425" tIns="91425" rIns="91425" bIns="91425" rtlCol="0" anchor="t" anchorCtr="0">
            <a:noAutofit/>
            <a:scene3d>
              <a:camera prst="orthographicFront"/>
              <a:lightRig rig="threePt" dir="t"/>
            </a:scene3d>
            <a:sp3d extrusionH="57150">
              <a:bevelT w="38100" h="38100"/>
            </a:sp3d>
          </a:bodyPr>
          <a:lstStyle/>
          <a:p>
            <a:r>
              <a:rPr lang="en" dirty="0">
                <a:latin typeface="Times New Roman"/>
                <a:ea typeface="Times New Roman"/>
                <a:cs typeface="Times New Roman"/>
                <a:sym typeface="Times New Roman"/>
              </a:rPr>
              <a:t>APPLY…</a:t>
            </a:r>
            <a:br>
              <a:rPr lang="en" dirty="0">
                <a:latin typeface="Times New Roman"/>
                <a:ea typeface="Times New Roman"/>
                <a:cs typeface="Times New Roman"/>
                <a:sym typeface="Times New Roman"/>
              </a:rPr>
            </a:br>
            <a:r>
              <a:rPr lang="en" dirty="0">
                <a:latin typeface="Times New Roman"/>
                <a:ea typeface="Times New Roman"/>
                <a:cs typeface="Times New Roman"/>
                <a:sym typeface="Times New Roman"/>
              </a:rPr>
              <a:t> THE INVERTED PYRAMID</a:t>
            </a:r>
          </a:p>
        </p:txBody>
      </p:sp>
    </p:spTree>
    <p:extLst>
      <p:ext uri="{BB962C8B-B14F-4D97-AF65-F5344CB8AC3E}">
        <p14:creationId xmlns:p14="http://schemas.microsoft.com/office/powerpoint/2010/main" val="37020566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p:cTn id="7" dur="500" fill="hold"/>
                                        <p:tgtEl>
                                          <p:spTgt spid="94"/>
                                        </p:tgtEl>
                                        <p:attrNameLst>
                                          <p:attrName>ppt_w</p:attrName>
                                        </p:attrNameLst>
                                      </p:cBhvr>
                                      <p:tavLst>
                                        <p:tav tm="0">
                                          <p:val>
                                            <p:fltVal val="0"/>
                                          </p:val>
                                        </p:tav>
                                        <p:tav tm="100000">
                                          <p:val>
                                            <p:strVal val="#ppt_w"/>
                                          </p:val>
                                        </p:tav>
                                      </p:tavLst>
                                    </p:anim>
                                    <p:anim calcmode="lin" valueType="num">
                                      <p:cBhvr>
                                        <p:cTn id="8" dur="500" fill="hold"/>
                                        <p:tgtEl>
                                          <p:spTgt spid="94"/>
                                        </p:tgtEl>
                                        <p:attrNameLst>
                                          <p:attrName>ppt_h</p:attrName>
                                        </p:attrNameLst>
                                      </p:cBhvr>
                                      <p:tavLst>
                                        <p:tav tm="0">
                                          <p:val>
                                            <p:fltVal val="0"/>
                                          </p:val>
                                        </p:tav>
                                        <p:tav tm="100000">
                                          <p:val>
                                            <p:strVal val="#ppt_h"/>
                                          </p:val>
                                        </p:tav>
                                      </p:tavLst>
                                    </p:anim>
                                    <p:animEffect transition="in" filter="fade">
                                      <p:cBhvr>
                                        <p:cTn id="9" dur="500"/>
                                        <p:tgtEl>
                                          <p:spTgt spid="9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95">
                                            <p:txEl>
                                              <p:pRg st="0" end="0"/>
                                            </p:txEl>
                                          </p:spTgt>
                                        </p:tgtEl>
                                        <p:attrNameLst>
                                          <p:attrName>style.visibility</p:attrName>
                                        </p:attrNameLst>
                                      </p:cBhvr>
                                      <p:to>
                                        <p:strVal val="visible"/>
                                      </p:to>
                                    </p:set>
                                    <p:animEffect transition="in" filter="wipe(down)">
                                      <p:cBhvr>
                                        <p:cTn id="14" dur="500"/>
                                        <p:tgtEl>
                                          <p:spTgt spid="9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95">
                                            <p:txEl>
                                              <p:pRg st="2" end="2"/>
                                            </p:txEl>
                                          </p:spTgt>
                                        </p:tgtEl>
                                        <p:attrNameLst>
                                          <p:attrName>style.visibility</p:attrName>
                                        </p:attrNameLst>
                                      </p:cBhvr>
                                      <p:to>
                                        <p:strVal val="visible"/>
                                      </p:to>
                                    </p:set>
                                    <p:animEffect transition="in" filter="wipe(down)">
                                      <p:cBhvr>
                                        <p:cTn id="19" dur="500"/>
                                        <p:tgtEl>
                                          <p:spTgt spid="9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5">
                                            <p:txEl>
                                              <p:pRg st="4" end="4"/>
                                            </p:txEl>
                                          </p:spTgt>
                                        </p:tgtEl>
                                        <p:attrNameLst>
                                          <p:attrName>style.visibility</p:attrName>
                                        </p:attrNameLst>
                                      </p:cBhvr>
                                      <p:to>
                                        <p:strVal val="visible"/>
                                      </p:to>
                                    </p:set>
                                    <p:animEffect transition="in" filter="wipe(down)">
                                      <p:cBhvr>
                                        <p:cTn id="24" dur="500"/>
                                        <p:tgtEl>
                                          <p:spTgt spid="9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5">
                                            <p:txEl>
                                              <p:pRg st="5" end="5"/>
                                            </p:txEl>
                                          </p:spTgt>
                                        </p:tgtEl>
                                        <p:attrNameLst>
                                          <p:attrName>style.visibility</p:attrName>
                                        </p:attrNameLst>
                                      </p:cBhvr>
                                      <p:to>
                                        <p:strVal val="visible"/>
                                      </p:to>
                                    </p:set>
                                    <p:animEffect transition="in" filter="wipe(down)">
                                      <p:cBhvr>
                                        <p:cTn id="29" dur="500"/>
                                        <p:tgtEl>
                                          <p:spTgt spid="95">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5">
                                            <p:txEl>
                                              <p:pRg st="6" end="6"/>
                                            </p:txEl>
                                          </p:spTgt>
                                        </p:tgtEl>
                                        <p:attrNameLst>
                                          <p:attrName>style.visibility</p:attrName>
                                        </p:attrNameLst>
                                      </p:cBhvr>
                                      <p:to>
                                        <p:strVal val="visible"/>
                                      </p:to>
                                    </p:set>
                                    <p:animEffect transition="in" filter="wipe(down)">
                                      <p:cBhvr>
                                        <p:cTn id="34" dur="500"/>
                                        <p:tgtEl>
                                          <p:spTgt spid="95">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95">
                                            <p:txEl>
                                              <p:pRg st="7" end="7"/>
                                            </p:txEl>
                                          </p:spTgt>
                                        </p:tgtEl>
                                        <p:attrNameLst>
                                          <p:attrName>style.visibility</p:attrName>
                                        </p:attrNameLst>
                                      </p:cBhvr>
                                      <p:to>
                                        <p:strVal val="visible"/>
                                      </p:to>
                                    </p:set>
                                    <p:animEffect transition="in" filter="wipe(down)">
                                      <p:cBhvr>
                                        <p:cTn id="39" dur="500"/>
                                        <p:tgtEl>
                                          <p:spTgt spid="95">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95">
                                            <p:txEl>
                                              <p:pRg st="8" end="8"/>
                                            </p:txEl>
                                          </p:spTgt>
                                        </p:tgtEl>
                                        <p:attrNameLst>
                                          <p:attrName>style.visibility</p:attrName>
                                        </p:attrNameLst>
                                      </p:cBhvr>
                                      <p:to>
                                        <p:strVal val="visible"/>
                                      </p:to>
                                    </p:set>
                                    <p:animEffect transition="in" filter="wipe(down)">
                                      <p:cBhvr>
                                        <p:cTn id="44" dur="500"/>
                                        <p:tgtEl>
                                          <p:spTgt spid="95">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95">
                                            <p:txEl>
                                              <p:pRg st="9" end="9"/>
                                            </p:txEl>
                                          </p:spTgt>
                                        </p:tgtEl>
                                        <p:attrNameLst>
                                          <p:attrName>style.visibility</p:attrName>
                                        </p:attrNameLst>
                                      </p:cBhvr>
                                      <p:to>
                                        <p:strVal val="visible"/>
                                      </p:to>
                                    </p:set>
                                    <p:animEffect transition="in" filter="wipe(down)">
                                      <p:cBhvr>
                                        <p:cTn id="49" dur="500"/>
                                        <p:tgtEl>
                                          <p:spTgt spid="95">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95">
                                            <p:txEl>
                                              <p:pRg st="10" end="10"/>
                                            </p:txEl>
                                          </p:spTgt>
                                        </p:tgtEl>
                                        <p:attrNameLst>
                                          <p:attrName>style.visibility</p:attrName>
                                        </p:attrNameLst>
                                      </p:cBhvr>
                                      <p:to>
                                        <p:strVal val="visible"/>
                                      </p:to>
                                    </p:set>
                                    <p:animEffect transition="in" filter="wipe(down)">
                                      <p:cBhvr>
                                        <p:cTn id="54" dur="500"/>
                                        <p:tgtEl>
                                          <p:spTgt spid="95">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95">
                                            <p:txEl>
                                              <p:pRg st="11" end="11"/>
                                            </p:txEl>
                                          </p:spTgt>
                                        </p:tgtEl>
                                        <p:attrNameLst>
                                          <p:attrName>style.visibility</p:attrName>
                                        </p:attrNameLst>
                                      </p:cBhvr>
                                      <p:to>
                                        <p:strVal val="visible"/>
                                      </p:to>
                                    </p:set>
                                    <p:animEffect transition="in" filter="wipe(down)">
                                      <p:cBhvr>
                                        <p:cTn id="59" dur="500"/>
                                        <p:tgtEl>
                                          <p:spTgt spid="9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build="p"/>
      <p:bldP spid="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Shape 101"/>
          <p:cNvSpPr txBox="1">
            <a:spLocks noGrp="1"/>
          </p:cNvSpPr>
          <p:nvPr>
            <p:ph idx="1"/>
          </p:nvPr>
        </p:nvSpPr>
        <p:spPr>
          <a:xfrm>
            <a:off x="1195389" y="1600200"/>
            <a:ext cx="7339012" cy="5257800"/>
          </a:xfrm>
          <a:prstGeom prst="rect">
            <a:avLst/>
          </a:prstGeom>
        </p:spPr>
        <p:txBody>
          <a:bodyPr vert="horz" lIns="91440" tIns="45720" rIns="91440" bIns="45720" rtlCol="0" anchor="t" anchorCtr="0">
            <a:normAutofit fontScale="62500" lnSpcReduction="20000"/>
          </a:bodyPr>
          <a:lstStyle/>
          <a:p>
            <a:pPr>
              <a:spcBef>
                <a:spcPts val="1400"/>
              </a:spcBef>
            </a:pPr>
            <a:r>
              <a:rPr lang="en" dirty="0">
                <a:sym typeface="Times New Roman"/>
              </a:rPr>
              <a:t>Most important outcome: A woman died</a:t>
            </a:r>
          </a:p>
          <a:p>
            <a:pPr lvl="1">
              <a:spcBef>
                <a:spcPts val="1400"/>
              </a:spcBef>
            </a:pPr>
            <a:r>
              <a:rPr lang="en" b="1" i="1" dirty="0">
                <a:effectLst>
                  <a:outerShdw blurRad="38100" dist="38100" dir="2700000" algn="tl">
                    <a:srgbClr val="000000">
                      <a:alpha val="43137"/>
                    </a:srgbClr>
                  </a:outerShdw>
                </a:effectLst>
                <a:sym typeface="Times New Roman"/>
              </a:rPr>
              <a:t>This Fact </a:t>
            </a:r>
            <a:r>
              <a:rPr lang="en" dirty="0">
                <a:sym typeface="Times New Roman"/>
              </a:rPr>
              <a:t>is even more important than the accident itself</a:t>
            </a:r>
          </a:p>
          <a:p>
            <a:pPr marL="0" indent="0">
              <a:spcBef>
                <a:spcPts val="1400"/>
              </a:spcBef>
              <a:buNone/>
            </a:pPr>
            <a:r>
              <a:rPr lang="en" b="1" i="1" u="sng" dirty="0">
                <a:effectLst>
                  <a:outerShdw blurRad="38100" dist="38100" dir="2700000" algn="tl">
                    <a:srgbClr val="000000">
                      <a:alpha val="43137"/>
                    </a:srgbClr>
                  </a:outerShdw>
                </a:effectLst>
                <a:sym typeface="Times New Roman"/>
              </a:rPr>
              <a:t>5 W’s</a:t>
            </a:r>
          </a:p>
          <a:p>
            <a:pPr>
              <a:spcBef>
                <a:spcPts val="1400"/>
              </a:spcBef>
            </a:pPr>
            <a:r>
              <a:rPr lang="en" dirty="0">
                <a:sym typeface="Times New Roman"/>
              </a:rPr>
              <a:t>Who: Man &amp; passenger (Driver Joe White and passenger Amanda Smith)</a:t>
            </a:r>
          </a:p>
          <a:p>
            <a:pPr>
              <a:spcBef>
                <a:spcPts val="1400"/>
              </a:spcBef>
            </a:pPr>
            <a:r>
              <a:rPr lang="en" dirty="0">
                <a:sym typeface="Times New Roman"/>
              </a:rPr>
              <a:t>What: Fatal car accident</a:t>
            </a:r>
          </a:p>
          <a:p>
            <a:pPr>
              <a:spcBef>
                <a:spcPts val="1400"/>
              </a:spcBef>
            </a:pPr>
            <a:r>
              <a:rPr lang="en" dirty="0">
                <a:sym typeface="Times New Roman"/>
              </a:rPr>
              <a:t>When: 2:30 a.m. today</a:t>
            </a:r>
          </a:p>
          <a:p>
            <a:pPr>
              <a:spcBef>
                <a:spcPts val="1400"/>
              </a:spcBef>
            </a:pPr>
            <a:r>
              <a:rPr lang="en" dirty="0">
                <a:sym typeface="Times New Roman"/>
              </a:rPr>
              <a:t>Where: Charlotte, NC--off Main St</a:t>
            </a:r>
            <a:r>
              <a:rPr lang="en-US" dirty="0" err="1">
                <a:sym typeface="Times New Roman"/>
              </a:rPr>
              <a:t>reet</a:t>
            </a:r>
            <a:endParaRPr lang="en" dirty="0">
              <a:sym typeface="Times New Roman"/>
            </a:endParaRPr>
          </a:p>
          <a:p>
            <a:pPr>
              <a:spcBef>
                <a:spcPts val="1400"/>
              </a:spcBef>
            </a:pPr>
            <a:r>
              <a:rPr lang="en" dirty="0">
                <a:sym typeface="Times New Roman"/>
              </a:rPr>
              <a:t>Why: The driver, Joe White was speeding and lost control</a:t>
            </a:r>
          </a:p>
          <a:p>
            <a:pPr>
              <a:spcBef>
                <a:spcPts val="1400"/>
              </a:spcBef>
            </a:pPr>
            <a:r>
              <a:rPr lang="en" dirty="0">
                <a:sym typeface="Times New Roman"/>
              </a:rPr>
              <a:t>How: The car hit a curb, smashed into a tree and overturned</a:t>
            </a:r>
          </a:p>
          <a:p>
            <a:pPr marL="0" indent="0">
              <a:buNone/>
            </a:pPr>
            <a:r>
              <a:rPr lang="en" b="1" i="1" u="sng" dirty="0">
                <a:effectLst>
                  <a:outerShdw blurRad="38100" dist="38100" dir="2700000" algn="tl">
                    <a:srgbClr val="000000">
                      <a:alpha val="43137"/>
                    </a:srgbClr>
                  </a:outerShdw>
                </a:effectLst>
                <a:sym typeface="Times New Roman"/>
              </a:rPr>
              <a:t>Source</a:t>
            </a:r>
          </a:p>
          <a:p>
            <a:r>
              <a:rPr lang="en" dirty="0">
                <a:sym typeface="Times New Roman"/>
              </a:rPr>
              <a:t>Where did the information come from?</a:t>
            </a:r>
          </a:p>
          <a:p>
            <a:pPr lvl="1"/>
            <a:r>
              <a:rPr lang="en" dirty="0">
                <a:sym typeface="Times New Roman"/>
              </a:rPr>
              <a:t>All of the information must be tied directly to the source where it came from: THE POLICE</a:t>
            </a:r>
            <a:r>
              <a:rPr lang="en-US" dirty="0">
                <a:sym typeface="Times New Roman"/>
              </a:rPr>
              <a:t>.</a:t>
            </a:r>
            <a:endParaRPr lang="en" dirty="0">
              <a:sym typeface="Times New Roman"/>
            </a:endParaRPr>
          </a:p>
          <a:p>
            <a:pPr lvl="2"/>
            <a:r>
              <a:rPr lang="en" dirty="0">
                <a:sym typeface="Times New Roman"/>
              </a:rPr>
              <a:t>This is called </a:t>
            </a:r>
            <a:r>
              <a:rPr lang="en" b="1" i="1" u="sng" dirty="0">
                <a:sym typeface="Times New Roman"/>
              </a:rPr>
              <a:t>attribution</a:t>
            </a:r>
          </a:p>
          <a:p>
            <a:pPr>
              <a:spcBef>
                <a:spcPts val="1400"/>
              </a:spcBef>
            </a:pPr>
            <a:endParaRPr dirty="0">
              <a:sym typeface="Times New Roman"/>
            </a:endParaRPr>
          </a:p>
          <a:p>
            <a:pPr>
              <a:spcBef>
                <a:spcPts val="1400"/>
              </a:spcBef>
            </a:pPr>
            <a:endParaRPr dirty="0">
              <a:sym typeface="Times New Roman"/>
            </a:endParaRPr>
          </a:p>
        </p:txBody>
      </p:sp>
      <p:sp>
        <p:nvSpPr>
          <p:cNvPr id="100" name="Shape 100"/>
          <p:cNvSpPr txBox="1">
            <a:spLocks noGrp="1"/>
          </p:cNvSpPr>
          <p:nvPr>
            <p:ph type="title"/>
          </p:nvPr>
        </p:nvSpPr>
        <p:spPr>
          <a:xfrm>
            <a:off x="1295400" y="76201"/>
            <a:ext cx="7239001" cy="1341438"/>
          </a:xfrm>
          <a:prstGeom prst="rect">
            <a:avLst/>
          </a:prstGeom>
        </p:spPr>
        <p:txBody>
          <a:bodyPr vert="horz" lIns="91425" tIns="91425" rIns="91425" bIns="91425" rtlCol="0" anchor="t" anchorCtr="0">
            <a:noAutofit/>
            <a:scene3d>
              <a:camera prst="orthographicFront"/>
              <a:lightRig rig="threePt" dir="t"/>
            </a:scene3d>
            <a:sp3d extrusionH="57150">
              <a:bevelT w="38100" h="38100"/>
            </a:sp3d>
          </a:bodyPr>
          <a:lstStyle/>
          <a:p>
            <a:r>
              <a:rPr lang="en" sz="3200" dirty="0">
                <a:latin typeface="Times New Roman"/>
                <a:ea typeface="Times New Roman"/>
                <a:cs typeface="Times New Roman"/>
                <a:sym typeface="Times New Roman"/>
              </a:rPr>
              <a:t>Identify the 5 Ws, then organize the information by importance</a:t>
            </a:r>
          </a:p>
        </p:txBody>
      </p:sp>
    </p:spTree>
    <p:extLst>
      <p:ext uri="{BB962C8B-B14F-4D97-AF65-F5344CB8AC3E}">
        <p14:creationId xmlns:p14="http://schemas.microsoft.com/office/powerpoint/2010/main" val="215561342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fltVal val="0"/>
                                          </p:val>
                                        </p:tav>
                                        <p:tav tm="100000">
                                          <p:val>
                                            <p:strVal val="#ppt_w"/>
                                          </p:val>
                                        </p:tav>
                                      </p:tavLst>
                                    </p:anim>
                                    <p:anim calcmode="lin" valueType="num">
                                      <p:cBhvr>
                                        <p:cTn id="8" dur="500" fill="hold"/>
                                        <p:tgtEl>
                                          <p:spTgt spid="100"/>
                                        </p:tgtEl>
                                        <p:attrNameLst>
                                          <p:attrName>ppt_h</p:attrName>
                                        </p:attrNameLst>
                                      </p:cBhvr>
                                      <p:tavLst>
                                        <p:tav tm="0">
                                          <p:val>
                                            <p:fltVal val="0"/>
                                          </p:val>
                                        </p:tav>
                                        <p:tav tm="100000">
                                          <p:val>
                                            <p:strVal val="#ppt_h"/>
                                          </p:val>
                                        </p:tav>
                                      </p:tavLst>
                                    </p:anim>
                                    <p:animEffect transition="in" filter="fade">
                                      <p:cBhvr>
                                        <p:cTn id="9" dur="500"/>
                                        <p:tgtEl>
                                          <p:spTgt spid="10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01">
                                            <p:txEl>
                                              <p:pRg st="0" end="0"/>
                                            </p:txEl>
                                          </p:spTgt>
                                        </p:tgtEl>
                                        <p:attrNameLst>
                                          <p:attrName>style.visibility</p:attrName>
                                        </p:attrNameLst>
                                      </p:cBhvr>
                                      <p:to>
                                        <p:strVal val="visible"/>
                                      </p:to>
                                    </p:set>
                                    <p:animEffect transition="in" filter="wipe(down)">
                                      <p:cBhvr>
                                        <p:cTn id="14" dur="500"/>
                                        <p:tgtEl>
                                          <p:spTgt spid="101">
                                            <p:txEl>
                                              <p:pRg st="0" end="0"/>
                                            </p:tx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01">
                                            <p:txEl>
                                              <p:pRg st="1" end="1"/>
                                            </p:txEl>
                                          </p:spTgt>
                                        </p:tgtEl>
                                        <p:attrNameLst>
                                          <p:attrName>style.visibility</p:attrName>
                                        </p:attrNameLst>
                                      </p:cBhvr>
                                      <p:to>
                                        <p:strVal val="visible"/>
                                      </p:to>
                                    </p:set>
                                    <p:animEffect transition="in" filter="wipe(down)">
                                      <p:cBhvr>
                                        <p:cTn id="17" dur="500"/>
                                        <p:tgtEl>
                                          <p:spTgt spid="10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1">
                                            <p:txEl>
                                              <p:pRg st="2" end="2"/>
                                            </p:txEl>
                                          </p:spTgt>
                                        </p:tgtEl>
                                        <p:attrNameLst>
                                          <p:attrName>style.visibility</p:attrName>
                                        </p:attrNameLst>
                                      </p:cBhvr>
                                      <p:to>
                                        <p:strVal val="visible"/>
                                      </p:to>
                                    </p:set>
                                    <p:animEffect transition="in" filter="wipe(down)">
                                      <p:cBhvr>
                                        <p:cTn id="22" dur="500"/>
                                        <p:tgtEl>
                                          <p:spTgt spid="10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1">
                                            <p:txEl>
                                              <p:pRg st="3" end="3"/>
                                            </p:txEl>
                                          </p:spTgt>
                                        </p:tgtEl>
                                        <p:attrNameLst>
                                          <p:attrName>style.visibility</p:attrName>
                                        </p:attrNameLst>
                                      </p:cBhvr>
                                      <p:to>
                                        <p:strVal val="visible"/>
                                      </p:to>
                                    </p:set>
                                    <p:animEffect transition="in" filter="wipe(down)">
                                      <p:cBhvr>
                                        <p:cTn id="27" dur="500"/>
                                        <p:tgtEl>
                                          <p:spTgt spid="10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1">
                                            <p:txEl>
                                              <p:pRg st="4" end="4"/>
                                            </p:txEl>
                                          </p:spTgt>
                                        </p:tgtEl>
                                        <p:attrNameLst>
                                          <p:attrName>style.visibility</p:attrName>
                                        </p:attrNameLst>
                                      </p:cBhvr>
                                      <p:to>
                                        <p:strVal val="visible"/>
                                      </p:to>
                                    </p:set>
                                    <p:animEffect transition="in" filter="wipe(down)">
                                      <p:cBhvr>
                                        <p:cTn id="32" dur="500"/>
                                        <p:tgtEl>
                                          <p:spTgt spid="10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1">
                                            <p:txEl>
                                              <p:pRg st="5" end="5"/>
                                            </p:txEl>
                                          </p:spTgt>
                                        </p:tgtEl>
                                        <p:attrNameLst>
                                          <p:attrName>style.visibility</p:attrName>
                                        </p:attrNameLst>
                                      </p:cBhvr>
                                      <p:to>
                                        <p:strVal val="visible"/>
                                      </p:to>
                                    </p:set>
                                    <p:animEffect transition="in" filter="wipe(down)">
                                      <p:cBhvr>
                                        <p:cTn id="37" dur="500"/>
                                        <p:tgtEl>
                                          <p:spTgt spid="10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01">
                                            <p:txEl>
                                              <p:pRg st="6" end="6"/>
                                            </p:txEl>
                                          </p:spTgt>
                                        </p:tgtEl>
                                        <p:attrNameLst>
                                          <p:attrName>style.visibility</p:attrName>
                                        </p:attrNameLst>
                                      </p:cBhvr>
                                      <p:to>
                                        <p:strVal val="visible"/>
                                      </p:to>
                                    </p:set>
                                    <p:animEffect transition="in" filter="wipe(down)">
                                      <p:cBhvr>
                                        <p:cTn id="42" dur="500"/>
                                        <p:tgtEl>
                                          <p:spTgt spid="10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01">
                                            <p:txEl>
                                              <p:pRg st="7" end="7"/>
                                            </p:txEl>
                                          </p:spTgt>
                                        </p:tgtEl>
                                        <p:attrNameLst>
                                          <p:attrName>style.visibility</p:attrName>
                                        </p:attrNameLst>
                                      </p:cBhvr>
                                      <p:to>
                                        <p:strVal val="visible"/>
                                      </p:to>
                                    </p:set>
                                    <p:animEffect transition="in" filter="wipe(down)">
                                      <p:cBhvr>
                                        <p:cTn id="47" dur="500"/>
                                        <p:tgtEl>
                                          <p:spTgt spid="101">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1">
                                            <p:txEl>
                                              <p:pRg st="8" end="8"/>
                                            </p:txEl>
                                          </p:spTgt>
                                        </p:tgtEl>
                                        <p:attrNameLst>
                                          <p:attrName>style.visibility</p:attrName>
                                        </p:attrNameLst>
                                      </p:cBhvr>
                                      <p:to>
                                        <p:strVal val="visible"/>
                                      </p:to>
                                    </p:set>
                                    <p:animEffect transition="in" filter="wipe(down)">
                                      <p:cBhvr>
                                        <p:cTn id="52" dur="500"/>
                                        <p:tgtEl>
                                          <p:spTgt spid="10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01">
                                            <p:txEl>
                                              <p:pRg st="9" end="9"/>
                                            </p:txEl>
                                          </p:spTgt>
                                        </p:tgtEl>
                                        <p:attrNameLst>
                                          <p:attrName>style.visibility</p:attrName>
                                        </p:attrNameLst>
                                      </p:cBhvr>
                                      <p:to>
                                        <p:strVal val="visible"/>
                                      </p:to>
                                    </p:set>
                                    <p:animEffect transition="in" filter="wipe(down)">
                                      <p:cBhvr>
                                        <p:cTn id="57" dur="500"/>
                                        <p:tgtEl>
                                          <p:spTgt spid="101">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01">
                                            <p:txEl>
                                              <p:pRg st="10" end="10"/>
                                            </p:txEl>
                                          </p:spTgt>
                                        </p:tgtEl>
                                        <p:attrNameLst>
                                          <p:attrName>style.visibility</p:attrName>
                                        </p:attrNameLst>
                                      </p:cBhvr>
                                      <p:to>
                                        <p:strVal val="visible"/>
                                      </p:to>
                                    </p:set>
                                    <p:animEffect transition="in" filter="wipe(down)">
                                      <p:cBhvr>
                                        <p:cTn id="62" dur="500"/>
                                        <p:tgtEl>
                                          <p:spTgt spid="101">
                                            <p:txEl>
                                              <p:pRg st="10" end="10"/>
                                            </p:txEl>
                                          </p:spTgt>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01">
                                            <p:txEl>
                                              <p:pRg st="11" end="11"/>
                                            </p:txEl>
                                          </p:spTgt>
                                        </p:tgtEl>
                                        <p:attrNameLst>
                                          <p:attrName>style.visibility</p:attrName>
                                        </p:attrNameLst>
                                      </p:cBhvr>
                                      <p:to>
                                        <p:strVal val="visible"/>
                                      </p:to>
                                    </p:set>
                                    <p:animEffect transition="in" filter="wipe(down)">
                                      <p:cBhvr>
                                        <p:cTn id="65" dur="500"/>
                                        <p:tgtEl>
                                          <p:spTgt spid="101">
                                            <p:txEl>
                                              <p:pRg st="11" end="11"/>
                                            </p:tx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01">
                                            <p:txEl>
                                              <p:pRg st="12" end="12"/>
                                            </p:txEl>
                                          </p:spTgt>
                                        </p:tgtEl>
                                        <p:attrNameLst>
                                          <p:attrName>style.visibility</p:attrName>
                                        </p:attrNameLst>
                                      </p:cBhvr>
                                      <p:to>
                                        <p:strVal val="visible"/>
                                      </p:to>
                                    </p:set>
                                    <p:animEffect transition="in" filter="wipe(down)">
                                      <p:cBhvr>
                                        <p:cTn id="68" dur="500"/>
                                        <p:tgtEl>
                                          <p:spTgt spid="10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build="p"/>
      <p:bldP spid="10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05AAA3-140E-40BE-BFC0-D53D88C51CF9}"/>
              </a:ext>
            </a:extLst>
          </p:cNvPr>
          <p:cNvSpPr>
            <a:spLocks noGrp="1"/>
          </p:cNvSpPr>
          <p:nvPr>
            <p:ph idx="1"/>
          </p:nvPr>
        </p:nvSpPr>
        <p:spPr>
          <a:xfrm>
            <a:off x="6172199" y="1600200"/>
            <a:ext cx="2362201" cy="4572000"/>
          </a:xfrm>
        </p:spPr>
        <p:txBody>
          <a:bodyPr/>
          <a:lstStyle/>
          <a:p>
            <a:r>
              <a:rPr lang="en-US" dirty="0"/>
              <a:t>What</a:t>
            </a:r>
          </a:p>
          <a:p>
            <a:r>
              <a:rPr lang="en-US" dirty="0"/>
              <a:t>Who</a:t>
            </a:r>
          </a:p>
          <a:p>
            <a:r>
              <a:rPr lang="en-US" dirty="0"/>
              <a:t>Where</a:t>
            </a:r>
          </a:p>
          <a:p>
            <a:r>
              <a:rPr lang="en-US" dirty="0"/>
              <a:t>When</a:t>
            </a:r>
          </a:p>
          <a:p>
            <a:r>
              <a:rPr lang="en-US" dirty="0"/>
              <a:t>Why</a:t>
            </a:r>
          </a:p>
          <a:p>
            <a:r>
              <a:rPr lang="en-US" dirty="0"/>
              <a:t>How</a:t>
            </a:r>
          </a:p>
        </p:txBody>
      </p:sp>
      <p:sp>
        <p:nvSpPr>
          <p:cNvPr id="3" name="Title 2">
            <a:extLst>
              <a:ext uri="{FF2B5EF4-FFF2-40B4-BE49-F238E27FC236}">
                <a16:creationId xmlns:a16="http://schemas.microsoft.com/office/drawing/2014/main" id="{2774B49A-EBA5-427E-BDA7-8B5CA5F40E41}"/>
              </a:ext>
            </a:extLst>
          </p:cNvPr>
          <p:cNvSpPr>
            <a:spLocks noGrp="1"/>
          </p:cNvSpPr>
          <p:nvPr>
            <p:ph type="title"/>
          </p:nvPr>
        </p:nvSpPr>
        <p:spPr>
          <a:xfrm>
            <a:off x="1195389" y="177802"/>
            <a:ext cx="7339012" cy="880248"/>
          </a:xfrm>
        </p:spPr>
        <p:txBody>
          <a:bodyPr>
            <a:normAutofit fontScale="90000"/>
          </a:bodyPr>
          <a:lstStyle/>
          <a:p>
            <a:pPr algn="ctr"/>
            <a:r>
              <a:rPr lang="en-US" dirty="0"/>
              <a:t>Prioritize your 5 W’s—find the “What”</a:t>
            </a:r>
          </a:p>
        </p:txBody>
      </p:sp>
      <p:sp>
        <p:nvSpPr>
          <p:cNvPr id="4" name="Content Placeholder 1">
            <a:extLst>
              <a:ext uri="{FF2B5EF4-FFF2-40B4-BE49-F238E27FC236}">
                <a16:creationId xmlns:a16="http://schemas.microsoft.com/office/drawing/2014/main" id="{5CF09737-68EE-4ACA-A50A-92FF425D5E28}"/>
              </a:ext>
            </a:extLst>
          </p:cNvPr>
          <p:cNvSpPr txBox="1">
            <a:spLocks/>
          </p:cNvSpPr>
          <p:nvPr/>
        </p:nvSpPr>
        <p:spPr>
          <a:xfrm>
            <a:off x="1163491" y="1584251"/>
            <a:ext cx="3962401" cy="4572000"/>
          </a:xfrm>
          <a:prstGeom prst="rect">
            <a:avLst/>
          </a:prstGeom>
        </p:spPr>
        <p:txBody>
          <a:bodyPr vert="horz" lIns="91440" tIns="45720" rIns="91440" bIns="45720" rtlCol="0">
            <a:normAutofit fontScale="92500" lnSpcReduction="10000"/>
          </a:bodyPr>
          <a:lst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a:lstStyle>
          <a:p>
            <a:r>
              <a:rPr lang="en-US" dirty="0">
                <a:solidFill>
                  <a:schemeClr val="bg1"/>
                </a:solidFill>
                <a:highlight>
                  <a:srgbClr val="FFFF00"/>
                </a:highlight>
              </a:rPr>
              <a:t>The “main idea” of the story. What the story is truly about.</a:t>
            </a:r>
          </a:p>
          <a:p>
            <a:r>
              <a:rPr lang="en-US" dirty="0">
                <a:solidFill>
                  <a:schemeClr val="bg1"/>
                </a:solidFill>
                <a:highlight>
                  <a:srgbClr val="FFFF00"/>
                </a:highlight>
              </a:rPr>
              <a:t>Identify this FIRST.</a:t>
            </a:r>
          </a:p>
          <a:p>
            <a:endParaRPr lang="en-US" dirty="0">
              <a:solidFill>
                <a:schemeClr val="bg1"/>
              </a:solidFill>
              <a:highlight>
                <a:srgbClr val="FFFF00"/>
              </a:highlight>
            </a:endParaRPr>
          </a:p>
          <a:p>
            <a:r>
              <a:rPr lang="en-US" dirty="0">
                <a:solidFill>
                  <a:schemeClr val="bg1"/>
                </a:solidFill>
                <a:highlight>
                  <a:srgbClr val="FF00FF"/>
                </a:highlight>
              </a:rPr>
              <a:t>The “Why” </a:t>
            </a:r>
            <a:r>
              <a:rPr lang="en-US" i="1" dirty="0">
                <a:solidFill>
                  <a:schemeClr val="bg1"/>
                </a:solidFill>
                <a:highlight>
                  <a:srgbClr val="FF00FF"/>
                </a:highlight>
              </a:rPr>
              <a:t>answers</a:t>
            </a:r>
            <a:r>
              <a:rPr lang="en-US" dirty="0">
                <a:solidFill>
                  <a:schemeClr val="bg1"/>
                </a:solidFill>
                <a:highlight>
                  <a:srgbClr val="FF00FF"/>
                </a:highlight>
              </a:rPr>
              <a:t> the “What.”</a:t>
            </a:r>
          </a:p>
          <a:p>
            <a:r>
              <a:rPr lang="en-US" dirty="0">
                <a:solidFill>
                  <a:schemeClr val="bg1"/>
                </a:solidFill>
                <a:highlight>
                  <a:srgbClr val="FF00FF"/>
                </a:highlight>
              </a:rPr>
              <a:t>The “How” </a:t>
            </a:r>
            <a:r>
              <a:rPr lang="en-US" i="1" dirty="0">
                <a:solidFill>
                  <a:schemeClr val="bg1"/>
                </a:solidFill>
                <a:highlight>
                  <a:srgbClr val="FF00FF"/>
                </a:highlight>
              </a:rPr>
              <a:t>answers </a:t>
            </a:r>
            <a:r>
              <a:rPr lang="en-US" dirty="0">
                <a:solidFill>
                  <a:schemeClr val="bg1"/>
                </a:solidFill>
                <a:highlight>
                  <a:srgbClr val="FF00FF"/>
                </a:highlight>
              </a:rPr>
              <a:t> the “What.”</a:t>
            </a:r>
          </a:p>
          <a:p>
            <a:r>
              <a:rPr lang="en-US" dirty="0">
                <a:solidFill>
                  <a:schemeClr val="bg1"/>
                </a:solidFill>
                <a:highlight>
                  <a:srgbClr val="FF00FF"/>
                </a:highlight>
              </a:rPr>
              <a:t>Sometimes one or both are missing.</a:t>
            </a:r>
          </a:p>
        </p:txBody>
      </p:sp>
      <p:sp>
        <p:nvSpPr>
          <p:cNvPr id="7" name="Arrow: Right 6">
            <a:extLst>
              <a:ext uri="{FF2B5EF4-FFF2-40B4-BE49-F238E27FC236}">
                <a16:creationId xmlns:a16="http://schemas.microsoft.com/office/drawing/2014/main" id="{9A8357A3-2872-4C58-82A9-E13ED0722C61}"/>
              </a:ext>
            </a:extLst>
          </p:cNvPr>
          <p:cNvSpPr/>
          <p:nvPr/>
        </p:nvSpPr>
        <p:spPr>
          <a:xfrm>
            <a:off x="4754881" y="3886200"/>
            <a:ext cx="1417318" cy="381000"/>
          </a:xfrm>
          <a:prstGeom prst="righ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F01FF690-11C1-4A2C-9AEC-BA9CDE92BD95}"/>
              </a:ext>
            </a:extLst>
          </p:cNvPr>
          <p:cNvSpPr/>
          <p:nvPr/>
        </p:nvSpPr>
        <p:spPr>
          <a:xfrm>
            <a:off x="4809888" y="4442674"/>
            <a:ext cx="1417318" cy="381000"/>
          </a:xfrm>
          <a:prstGeom prst="right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AB00F047-A152-4B73-8BA6-7C54EB87C3FF}"/>
              </a:ext>
            </a:extLst>
          </p:cNvPr>
          <p:cNvSpPr/>
          <p:nvPr/>
        </p:nvSpPr>
        <p:spPr>
          <a:xfrm>
            <a:off x="4648200" y="1679824"/>
            <a:ext cx="1616220" cy="450168"/>
          </a:xfrm>
          <a:prstGeom prst="rightArrow">
            <a:avLst>
              <a:gd name="adj1" fmla="val 50000"/>
              <a:gd name="adj2" fmla="val 39777"/>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Bent-Up 9">
            <a:extLst>
              <a:ext uri="{FF2B5EF4-FFF2-40B4-BE49-F238E27FC236}">
                <a16:creationId xmlns:a16="http://schemas.microsoft.com/office/drawing/2014/main" id="{59843177-753F-4361-9455-D70E38DCA548}"/>
              </a:ext>
            </a:extLst>
          </p:cNvPr>
          <p:cNvSpPr/>
          <p:nvPr/>
        </p:nvSpPr>
        <p:spPr>
          <a:xfrm>
            <a:off x="4676381" y="5006236"/>
            <a:ext cx="2362200" cy="623813"/>
          </a:xfrm>
          <a:prstGeom prst="bentUpArrow">
            <a:avLst/>
          </a:prstGeom>
          <a:solidFill>
            <a:schemeClr val="tx2"/>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07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88514" y="1382260"/>
            <a:ext cx="6113816" cy="5181475"/>
            <a:chOff x="2529425" y="1143125"/>
            <a:chExt cx="4053400" cy="3947575"/>
          </a:xfrm>
        </p:grpSpPr>
        <p:sp>
          <p:nvSpPr>
            <p:cNvPr id="6" name="Shape 83"/>
            <p:cNvSpPr/>
            <p:nvPr/>
          </p:nvSpPr>
          <p:spPr>
            <a:xfrm>
              <a:off x="2529425" y="1143125"/>
              <a:ext cx="4053400" cy="3947575"/>
            </a:xfrm>
            <a:prstGeom prst="flowChartMerg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D9EAD3"/>
                </a:highlight>
              </a:endParaRPr>
            </a:p>
          </p:txBody>
        </p:sp>
        <p:cxnSp>
          <p:nvCxnSpPr>
            <p:cNvPr id="7" name="Shape 84"/>
            <p:cNvCxnSpPr/>
            <p:nvPr/>
          </p:nvCxnSpPr>
          <p:spPr>
            <a:xfrm>
              <a:off x="3079750" y="2233200"/>
              <a:ext cx="2952600" cy="0"/>
            </a:xfrm>
            <a:prstGeom prst="straightConnector1">
              <a:avLst/>
            </a:prstGeom>
            <a:noFill/>
            <a:ln w="9525" cap="flat" cmpd="sng">
              <a:solidFill>
                <a:schemeClr val="dk2"/>
              </a:solidFill>
              <a:prstDash val="solid"/>
              <a:round/>
              <a:headEnd type="none" w="lg" len="lg"/>
              <a:tailEnd type="none" w="lg" len="lg"/>
            </a:ln>
          </p:spPr>
        </p:cxnSp>
        <p:cxnSp>
          <p:nvCxnSpPr>
            <p:cNvPr id="8" name="Shape 85"/>
            <p:cNvCxnSpPr/>
            <p:nvPr/>
          </p:nvCxnSpPr>
          <p:spPr>
            <a:xfrm>
              <a:off x="3693575" y="3397375"/>
              <a:ext cx="1735800" cy="0"/>
            </a:xfrm>
            <a:prstGeom prst="straightConnector1">
              <a:avLst/>
            </a:prstGeom>
            <a:noFill/>
            <a:ln w="9525" cap="flat" cmpd="sng">
              <a:solidFill>
                <a:schemeClr val="dk2"/>
              </a:solidFill>
              <a:prstDash val="solid"/>
              <a:round/>
              <a:headEnd type="none" w="lg" len="lg"/>
              <a:tailEnd type="none" w="lg" len="lg"/>
            </a:ln>
          </p:spPr>
        </p:cxnSp>
        <p:sp>
          <p:nvSpPr>
            <p:cNvPr id="9" name="Shape 86"/>
            <p:cNvSpPr txBox="1"/>
            <p:nvPr/>
          </p:nvSpPr>
          <p:spPr>
            <a:xfrm>
              <a:off x="3079750" y="1333625"/>
              <a:ext cx="3174900" cy="444600"/>
            </a:xfrm>
            <a:prstGeom prst="rect">
              <a:avLst/>
            </a:prstGeom>
            <a:noFill/>
            <a:ln>
              <a:noFill/>
            </a:ln>
          </p:spPr>
          <p:txBody>
            <a:bodyPr lIns="91425" tIns="91425" rIns="91425" bIns="91425" anchor="t" anchorCtr="0">
              <a:noAutofit/>
            </a:bodyPr>
            <a:lstStyle/>
            <a:p>
              <a:pPr lvl="0" algn="ctr">
                <a:spcBef>
                  <a:spcPts val="0"/>
                </a:spcBef>
                <a:buNone/>
              </a:pPr>
              <a:r>
                <a:rPr lang="en" sz="2400" b="1" dirty="0">
                  <a:solidFill>
                    <a:srgbClr val="FF0000"/>
                  </a:solidFill>
                  <a:latin typeface="Times New Roman"/>
                  <a:ea typeface="Times New Roman"/>
                  <a:cs typeface="Times New Roman"/>
                  <a:sym typeface="Times New Roman"/>
                </a:rPr>
                <a:t>MOST NEWSWORTHY INFORMATION</a:t>
              </a:r>
            </a:p>
            <a:p>
              <a:pPr lvl="0" algn="ctr">
                <a:spcBef>
                  <a:spcPts val="0"/>
                </a:spcBef>
                <a:buNone/>
              </a:pPr>
              <a:r>
                <a:rPr lang="en" sz="1200" b="1" dirty="0">
                  <a:latin typeface="Times New Roman"/>
                  <a:ea typeface="Times New Roman"/>
                  <a:cs typeface="Times New Roman"/>
                  <a:sym typeface="Times New Roman"/>
                </a:rPr>
                <a:t>Who? What? When? Where? Why? How?</a:t>
              </a:r>
            </a:p>
          </p:txBody>
        </p:sp>
        <p:sp>
          <p:nvSpPr>
            <p:cNvPr id="10" name="Shape 87"/>
            <p:cNvSpPr txBox="1"/>
            <p:nvPr/>
          </p:nvSpPr>
          <p:spPr>
            <a:xfrm>
              <a:off x="3630000" y="2503075"/>
              <a:ext cx="1884000" cy="444600"/>
            </a:xfrm>
            <a:prstGeom prst="rect">
              <a:avLst/>
            </a:prstGeom>
            <a:noFill/>
            <a:ln>
              <a:noFill/>
            </a:ln>
          </p:spPr>
          <p:txBody>
            <a:bodyPr lIns="91425" tIns="91425" rIns="91425" bIns="91425" anchor="t" anchorCtr="0">
              <a:noAutofit/>
            </a:bodyPr>
            <a:lstStyle/>
            <a:p>
              <a:pPr lvl="0" algn="ctr" rtl="0">
                <a:spcBef>
                  <a:spcPts val="0"/>
                </a:spcBef>
                <a:buNone/>
              </a:pPr>
              <a:r>
                <a:rPr lang="en" sz="2400" b="1" dirty="0">
                  <a:solidFill>
                    <a:srgbClr val="002060"/>
                  </a:solidFill>
                  <a:latin typeface="Times New Roman"/>
                  <a:ea typeface="Times New Roman"/>
                  <a:cs typeface="Times New Roman"/>
                  <a:sym typeface="Times New Roman"/>
                </a:rPr>
                <a:t>IMPORTANT DETAILS</a:t>
              </a:r>
            </a:p>
          </p:txBody>
        </p:sp>
        <p:sp>
          <p:nvSpPr>
            <p:cNvPr id="11" name="Shape 88"/>
            <p:cNvSpPr txBox="1"/>
            <p:nvPr/>
          </p:nvSpPr>
          <p:spPr>
            <a:xfrm>
              <a:off x="4044950" y="3543925"/>
              <a:ext cx="1068900" cy="774300"/>
            </a:xfrm>
            <a:prstGeom prst="rect">
              <a:avLst/>
            </a:prstGeom>
            <a:noFill/>
            <a:ln>
              <a:noFill/>
            </a:ln>
          </p:spPr>
          <p:txBody>
            <a:bodyPr lIns="91425" tIns="91425" rIns="91425" bIns="91425" anchor="t" anchorCtr="0">
              <a:noAutofit/>
            </a:bodyPr>
            <a:lstStyle/>
            <a:p>
              <a:pPr lvl="0" algn="ctr">
                <a:spcBef>
                  <a:spcPts val="0"/>
                </a:spcBef>
                <a:buNone/>
              </a:pPr>
              <a:r>
                <a:rPr lang="en" sz="1400" b="1" dirty="0">
                  <a:solidFill>
                    <a:srgbClr val="002060"/>
                  </a:solidFill>
                  <a:latin typeface="Times New Roman"/>
                  <a:ea typeface="Times New Roman"/>
                  <a:cs typeface="Times New Roman"/>
                  <a:sym typeface="Times New Roman"/>
                </a:rPr>
                <a:t>GENERAL</a:t>
              </a:r>
            </a:p>
            <a:p>
              <a:pPr lvl="0" algn="ctr" rtl="0">
                <a:spcBef>
                  <a:spcPts val="0"/>
                </a:spcBef>
                <a:buNone/>
              </a:pPr>
              <a:r>
                <a:rPr lang="en" sz="1400" b="1" dirty="0">
                  <a:solidFill>
                    <a:srgbClr val="002060"/>
                  </a:solidFill>
                  <a:latin typeface="Times New Roman"/>
                  <a:ea typeface="Times New Roman"/>
                  <a:cs typeface="Times New Roman"/>
                  <a:sym typeface="Times New Roman"/>
                </a:rPr>
                <a:t>INFO &amp; OTHER DETAILS</a:t>
              </a:r>
            </a:p>
          </p:txBody>
        </p:sp>
      </p:grpSp>
      <p:sp>
        <p:nvSpPr>
          <p:cNvPr id="13" name="Title 12"/>
          <p:cNvSpPr>
            <a:spLocks noGrp="1"/>
          </p:cNvSpPr>
          <p:nvPr>
            <p:ph type="title"/>
          </p:nvPr>
        </p:nvSpPr>
        <p:spPr>
          <a:xfrm>
            <a:off x="500717" y="17917"/>
            <a:ext cx="6201386" cy="1371600"/>
          </a:xfrm>
        </p:spPr>
        <p:txBody>
          <a:bodyPr>
            <a:normAutofit/>
          </a:bodyPr>
          <a:lstStyle/>
          <a:p>
            <a:r>
              <a:rPr lang="en-US" sz="4400" dirty="0"/>
              <a:t> The  Invert</a:t>
            </a:r>
            <a:r>
              <a:rPr lang="en-US" sz="4400" dirty="0">
                <a:solidFill>
                  <a:srgbClr val="002060"/>
                </a:solidFill>
              </a:rPr>
              <a:t>ed Pyramid</a:t>
            </a:r>
          </a:p>
        </p:txBody>
      </p:sp>
      <p:sp>
        <p:nvSpPr>
          <p:cNvPr id="16" name="Content Placeholder 2"/>
          <p:cNvSpPr>
            <a:spLocks noGrp="1"/>
          </p:cNvSpPr>
          <p:nvPr>
            <p:ph type="body" sz="half" idx="2"/>
          </p:nvPr>
        </p:nvSpPr>
        <p:spPr>
          <a:xfrm>
            <a:off x="6207338" y="2500086"/>
            <a:ext cx="2867217" cy="3672107"/>
          </a:xfrm>
        </p:spPr>
        <p:txBody>
          <a:bodyPr>
            <a:normAutofit/>
          </a:bodyPr>
          <a:lstStyle/>
          <a:p>
            <a:r>
              <a:rPr lang="en" dirty="0">
                <a:solidFill>
                  <a:srgbClr val="002060"/>
                </a:solidFill>
                <a:sym typeface="Times New Roman"/>
              </a:rPr>
              <a:t>Put it all together to make a LEDE	</a:t>
            </a:r>
          </a:p>
          <a:p>
            <a:endParaRPr lang="en" dirty="0">
              <a:solidFill>
                <a:srgbClr val="002060"/>
              </a:solidFill>
              <a:sym typeface="Times New Roman"/>
            </a:endParaRPr>
          </a:p>
          <a:p>
            <a:r>
              <a:rPr lang="en" b="1" dirty="0">
                <a:solidFill>
                  <a:srgbClr val="FF0000"/>
                </a:solidFill>
                <a:sym typeface="Times New Roman"/>
              </a:rPr>
              <a:t>A 22 year-old woman was killed in an automotive accident early this morning in North Charlotte. </a:t>
            </a:r>
          </a:p>
        </p:txBody>
      </p:sp>
    </p:spTree>
    <p:extLst>
      <p:ext uri="{BB962C8B-B14F-4D97-AF65-F5344CB8AC3E}">
        <p14:creationId xmlns:p14="http://schemas.microsoft.com/office/powerpoint/2010/main" val="264031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down)">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wipe(down)">
                                      <p:cBhvr>
                                        <p:cTn id="12"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88514" y="1382260"/>
            <a:ext cx="6113816" cy="5181475"/>
            <a:chOff x="2529425" y="1143125"/>
            <a:chExt cx="4053400" cy="3947575"/>
          </a:xfrm>
        </p:grpSpPr>
        <p:sp>
          <p:nvSpPr>
            <p:cNvPr id="6" name="Shape 83"/>
            <p:cNvSpPr/>
            <p:nvPr/>
          </p:nvSpPr>
          <p:spPr>
            <a:xfrm>
              <a:off x="2529425" y="1143125"/>
              <a:ext cx="4053400" cy="3947575"/>
            </a:xfrm>
            <a:prstGeom prst="flowChartMerg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D9EAD3"/>
                </a:highlight>
              </a:endParaRPr>
            </a:p>
          </p:txBody>
        </p:sp>
        <p:cxnSp>
          <p:nvCxnSpPr>
            <p:cNvPr id="7" name="Shape 84"/>
            <p:cNvCxnSpPr/>
            <p:nvPr/>
          </p:nvCxnSpPr>
          <p:spPr>
            <a:xfrm>
              <a:off x="3079750" y="2233200"/>
              <a:ext cx="2952600" cy="0"/>
            </a:xfrm>
            <a:prstGeom prst="straightConnector1">
              <a:avLst/>
            </a:prstGeom>
            <a:noFill/>
            <a:ln w="9525" cap="flat" cmpd="sng">
              <a:solidFill>
                <a:schemeClr val="dk2"/>
              </a:solidFill>
              <a:prstDash val="solid"/>
              <a:round/>
              <a:headEnd type="none" w="lg" len="lg"/>
              <a:tailEnd type="none" w="lg" len="lg"/>
            </a:ln>
          </p:spPr>
        </p:cxnSp>
        <p:cxnSp>
          <p:nvCxnSpPr>
            <p:cNvPr id="8" name="Shape 85"/>
            <p:cNvCxnSpPr/>
            <p:nvPr/>
          </p:nvCxnSpPr>
          <p:spPr>
            <a:xfrm>
              <a:off x="3693575" y="3397375"/>
              <a:ext cx="1735800" cy="0"/>
            </a:xfrm>
            <a:prstGeom prst="straightConnector1">
              <a:avLst/>
            </a:prstGeom>
            <a:noFill/>
            <a:ln w="9525" cap="flat" cmpd="sng">
              <a:solidFill>
                <a:schemeClr val="dk2"/>
              </a:solidFill>
              <a:prstDash val="solid"/>
              <a:round/>
              <a:headEnd type="none" w="lg" len="lg"/>
              <a:tailEnd type="none" w="lg" len="lg"/>
            </a:ln>
          </p:spPr>
        </p:cxnSp>
        <p:sp>
          <p:nvSpPr>
            <p:cNvPr id="9" name="Shape 86"/>
            <p:cNvSpPr txBox="1"/>
            <p:nvPr/>
          </p:nvSpPr>
          <p:spPr>
            <a:xfrm>
              <a:off x="3079750" y="1333625"/>
              <a:ext cx="3174900" cy="444600"/>
            </a:xfrm>
            <a:prstGeom prst="rect">
              <a:avLst/>
            </a:prstGeom>
            <a:noFill/>
            <a:ln>
              <a:noFill/>
            </a:ln>
          </p:spPr>
          <p:txBody>
            <a:bodyPr lIns="91425" tIns="91425" rIns="91425" bIns="91425" anchor="t" anchorCtr="0">
              <a:noAutofit/>
            </a:bodyPr>
            <a:lstStyle/>
            <a:p>
              <a:pPr lvl="0" algn="ctr">
                <a:spcBef>
                  <a:spcPts val="0"/>
                </a:spcBef>
                <a:buNone/>
              </a:pPr>
              <a:r>
                <a:rPr lang="en" sz="2400" b="1" dirty="0">
                  <a:solidFill>
                    <a:srgbClr val="002060"/>
                  </a:solidFill>
                  <a:latin typeface="Times New Roman"/>
                  <a:ea typeface="Times New Roman"/>
                  <a:cs typeface="Times New Roman"/>
                  <a:sym typeface="Times New Roman"/>
                </a:rPr>
                <a:t>MOST NEWSWORTHY INFORMATION</a:t>
              </a:r>
            </a:p>
            <a:p>
              <a:pPr lvl="0" algn="ctr">
                <a:spcBef>
                  <a:spcPts val="0"/>
                </a:spcBef>
                <a:buNone/>
              </a:pPr>
              <a:r>
                <a:rPr lang="en" sz="1200" b="1" dirty="0">
                  <a:latin typeface="Times New Roman"/>
                  <a:ea typeface="Times New Roman"/>
                  <a:cs typeface="Times New Roman"/>
                  <a:sym typeface="Times New Roman"/>
                </a:rPr>
                <a:t>Who? What? When? Where? Why? How?</a:t>
              </a:r>
            </a:p>
          </p:txBody>
        </p:sp>
        <p:sp>
          <p:nvSpPr>
            <p:cNvPr id="10" name="Shape 87"/>
            <p:cNvSpPr txBox="1"/>
            <p:nvPr/>
          </p:nvSpPr>
          <p:spPr>
            <a:xfrm>
              <a:off x="3630000" y="2503075"/>
              <a:ext cx="1884000" cy="444600"/>
            </a:xfrm>
            <a:prstGeom prst="rect">
              <a:avLst/>
            </a:prstGeom>
            <a:noFill/>
            <a:ln>
              <a:noFill/>
            </a:ln>
          </p:spPr>
          <p:txBody>
            <a:bodyPr lIns="91425" tIns="91425" rIns="91425" bIns="91425" anchor="t" anchorCtr="0">
              <a:noAutofit/>
            </a:bodyPr>
            <a:lstStyle/>
            <a:p>
              <a:pPr lvl="0" algn="ctr" rtl="0">
                <a:spcBef>
                  <a:spcPts val="0"/>
                </a:spcBef>
                <a:buNone/>
              </a:pPr>
              <a:r>
                <a:rPr lang="en" sz="2400" b="1" dirty="0">
                  <a:solidFill>
                    <a:srgbClr val="00B050"/>
                  </a:solidFill>
                  <a:latin typeface="Times New Roman"/>
                  <a:ea typeface="Times New Roman"/>
                  <a:cs typeface="Times New Roman"/>
                  <a:sym typeface="Times New Roman"/>
                </a:rPr>
                <a:t>IMPORTANT DETAILS</a:t>
              </a:r>
            </a:p>
          </p:txBody>
        </p:sp>
        <p:sp>
          <p:nvSpPr>
            <p:cNvPr id="11" name="Shape 88"/>
            <p:cNvSpPr txBox="1"/>
            <p:nvPr/>
          </p:nvSpPr>
          <p:spPr>
            <a:xfrm>
              <a:off x="4044950" y="3543925"/>
              <a:ext cx="1068900" cy="774300"/>
            </a:xfrm>
            <a:prstGeom prst="rect">
              <a:avLst/>
            </a:prstGeom>
            <a:noFill/>
            <a:ln>
              <a:noFill/>
            </a:ln>
          </p:spPr>
          <p:txBody>
            <a:bodyPr lIns="91425" tIns="91425" rIns="91425" bIns="91425" anchor="t" anchorCtr="0">
              <a:noAutofit/>
            </a:bodyPr>
            <a:lstStyle/>
            <a:p>
              <a:pPr lvl="0" algn="ctr">
                <a:spcBef>
                  <a:spcPts val="0"/>
                </a:spcBef>
                <a:buNone/>
              </a:pPr>
              <a:r>
                <a:rPr lang="en" sz="1400" b="1" dirty="0">
                  <a:solidFill>
                    <a:srgbClr val="002060"/>
                  </a:solidFill>
                  <a:latin typeface="Times New Roman"/>
                  <a:ea typeface="Times New Roman"/>
                  <a:cs typeface="Times New Roman"/>
                  <a:sym typeface="Times New Roman"/>
                </a:rPr>
                <a:t>GENERAL</a:t>
              </a:r>
            </a:p>
            <a:p>
              <a:pPr lvl="0" algn="ctr" rtl="0">
                <a:spcBef>
                  <a:spcPts val="0"/>
                </a:spcBef>
                <a:buNone/>
              </a:pPr>
              <a:r>
                <a:rPr lang="en" sz="1400" b="1" dirty="0">
                  <a:solidFill>
                    <a:srgbClr val="002060"/>
                  </a:solidFill>
                  <a:latin typeface="Times New Roman"/>
                  <a:ea typeface="Times New Roman"/>
                  <a:cs typeface="Times New Roman"/>
                  <a:sym typeface="Times New Roman"/>
                </a:rPr>
                <a:t>INFO &amp; OTHER DETAILS</a:t>
              </a:r>
            </a:p>
          </p:txBody>
        </p:sp>
      </p:grpSp>
      <p:sp>
        <p:nvSpPr>
          <p:cNvPr id="13" name="Title 12"/>
          <p:cNvSpPr>
            <a:spLocks noGrp="1"/>
          </p:cNvSpPr>
          <p:nvPr>
            <p:ph type="title"/>
          </p:nvPr>
        </p:nvSpPr>
        <p:spPr>
          <a:xfrm>
            <a:off x="500717" y="17917"/>
            <a:ext cx="6201386" cy="1371600"/>
          </a:xfrm>
        </p:spPr>
        <p:txBody>
          <a:bodyPr>
            <a:normAutofit/>
          </a:bodyPr>
          <a:lstStyle/>
          <a:p>
            <a:r>
              <a:rPr lang="en-US" sz="4400" dirty="0"/>
              <a:t> The  Invert</a:t>
            </a:r>
            <a:r>
              <a:rPr lang="en-US" sz="4400" dirty="0">
                <a:solidFill>
                  <a:srgbClr val="002060"/>
                </a:solidFill>
              </a:rPr>
              <a:t>ed Pyramid</a:t>
            </a:r>
          </a:p>
        </p:txBody>
      </p:sp>
      <p:sp>
        <p:nvSpPr>
          <p:cNvPr id="16" name="Content Placeholder 2"/>
          <p:cNvSpPr>
            <a:spLocks noGrp="1"/>
          </p:cNvSpPr>
          <p:nvPr>
            <p:ph type="body" sz="half" idx="2"/>
          </p:nvPr>
        </p:nvSpPr>
        <p:spPr>
          <a:xfrm>
            <a:off x="6207338" y="2500086"/>
            <a:ext cx="2867217" cy="4343400"/>
          </a:xfrm>
        </p:spPr>
        <p:txBody>
          <a:bodyPr>
            <a:normAutofit/>
          </a:bodyPr>
          <a:lstStyle/>
          <a:p>
            <a:r>
              <a:rPr lang="en" b="1" i="1" u="sng" dirty="0">
                <a:solidFill>
                  <a:srgbClr val="002060"/>
                </a:solidFill>
                <a:effectLst>
                  <a:outerShdw blurRad="38100" dist="38100" dir="2700000" algn="tl">
                    <a:srgbClr val="000000">
                      <a:alpha val="43137"/>
                    </a:srgbClr>
                  </a:outerShdw>
                </a:effectLst>
                <a:sym typeface="Times New Roman"/>
              </a:rPr>
              <a:t>2</a:t>
            </a:r>
            <a:r>
              <a:rPr lang="en" b="1" i="1" u="sng" baseline="30000" dirty="0">
                <a:solidFill>
                  <a:srgbClr val="002060"/>
                </a:solidFill>
                <a:effectLst>
                  <a:outerShdw blurRad="38100" dist="38100" dir="2700000" algn="tl">
                    <a:srgbClr val="000000">
                      <a:alpha val="43137"/>
                    </a:srgbClr>
                  </a:outerShdw>
                </a:effectLst>
                <a:sym typeface="Times New Roman"/>
              </a:rPr>
              <a:t>nd</a:t>
            </a:r>
            <a:r>
              <a:rPr lang="en" b="1" i="1" u="sng" dirty="0">
                <a:solidFill>
                  <a:srgbClr val="002060"/>
                </a:solidFill>
                <a:effectLst>
                  <a:outerShdw blurRad="38100" dist="38100" dir="2700000" algn="tl">
                    <a:srgbClr val="000000">
                      <a:alpha val="43137"/>
                    </a:srgbClr>
                  </a:outerShdw>
                </a:effectLst>
                <a:sym typeface="Times New Roman"/>
              </a:rPr>
              <a:t> Step</a:t>
            </a:r>
            <a:r>
              <a:rPr lang="en" dirty="0">
                <a:solidFill>
                  <a:srgbClr val="002060"/>
                </a:solidFill>
                <a:sym typeface="Times New Roman"/>
              </a:rPr>
              <a:t>-</a:t>
            </a:r>
          </a:p>
          <a:p>
            <a:r>
              <a:rPr lang="en" sz="1600" b="1" dirty="0">
                <a:solidFill>
                  <a:srgbClr val="00B050"/>
                </a:solidFill>
                <a:sym typeface="Times New Roman"/>
              </a:rPr>
              <a:t>Insert Other Important Details</a:t>
            </a:r>
          </a:p>
          <a:p>
            <a:endParaRPr lang="en" dirty="0">
              <a:solidFill>
                <a:srgbClr val="002060"/>
              </a:solidFill>
              <a:sym typeface="Times New Roman"/>
            </a:endParaRPr>
          </a:p>
          <a:p>
            <a:r>
              <a:rPr lang="en" b="1" dirty="0">
                <a:solidFill>
                  <a:srgbClr val="00B050"/>
                </a:solidFill>
                <a:sym typeface="Times New Roman"/>
              </a:rPr>
              <a:t>According to CMPD, 29 year-old Joe White exceeded the speed limit and lost control of his vehicle on Main Street around 2:30am, causing the death of Amanda Smith.</a:t>
            </a:r>
          </a:p>
        </p:txBody>
      </p:sp>
    </p:spTree>
    <p:extLst>
      <p:ext uri="{BB962C8B-B14F-4D97-AF65-F5344CB8AC3E}">
        <p14:creationId xmlns:p14="http://schemas.microsoft.com/office/powerpoint/2010/main" val="391417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down)">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down)">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wipe(down)">
                                      <p:cBhvr>
                                        <p:cTn id="1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88514" y="1382260"/>
            <a:ext cx="6113816" cy="5181475"/>
            <a:chOff x="2529425" y="1143125"/>
            <a:chExt cx="4053400" cy="3947575"/>
          </a:xfrm>
        </p:grpSpPr>
        <p:sp>
          <p:nvSpPr>
            <p:cNvPr id="6" name="Shape 83"/>
            <p:cNvSpPr/>
            <p:nvPr/>
          </p:nvSpPr>
          <p:spPr>
            <a:xfrm>
              <a:off x="2529425" y="1143125"/>
              <a:ext cx="4053400" cy="3947575"/>
            </a:xfrm>
            <a:prstGeom prst="flowChartMerg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D9EAD3"/>
                </a:highlight>
              </a:endParaRPr>
            </a:p>
          </p:txBody>
        </p:sp>
        <p:cxnSp>
          <p:nvCxnSpPr>
            <p:cNvPr id="7" name="Shape 84"/>
            <p:cNvCxnSpPr/>
            <p:nvPr/>
          </p:nvCxnSpPr>
          <p:spPr>
            <a:xfrm>
              <a:off x="3079750" y="2233200"/>
              <a:ext cx="2952600" cy="0"/>
            </a:xfrm>
            <a:prstGeom prst="straightConnector1">
              <a:avLst/>
            </a:prstGeom>
            <a:noFill/>
            <a:ln w="9525" cap="flat" cmpd="sng">
              <a:solidFill>
                <a:schemeClr val="dk2"/>
              </a:solidFill>
              <a:prstDash val="solid"/>
              <a:round/>
              <a:headEnd type="none" w="lg" len="lg"/>
              <a:tailEnd type="none" w="lg" len="lg"/>
            </a:ln>
          </p:spPr>
        </p:cxnSp>
        <p:cxnSp>
          <p:nvCxnSpPr>
            <p:cNvPr id="8" name="Shape 85"/>
            <p:cNvCxnSpPr/>
            <p:nvPr/>
          </p:nvCxnSpPr>
          <p:spPr>
            <a:xfrm>
              <a:off x="3693575" y="3397375"/>
              <a:ext cx="1735800" cy="0"/>
            </a:xfrm>
            <a:prstGeom prst="straightConnector1">
              <a:avLst/>
            </a:prstGeom>
            <a:noFill/>
            <a:ln w="9525" cap="flat" cmpd="sng">
              <a:solidFill>
                <a:schemeClr val="dk2"/>
              </a:solidFill>
              <a:prstDash val="solid"/>
              <a:round/>
              <a:headEnd type="none" w="lg" len="lg"/>
              <a:tailEnd type="none" w="lg" len="lg"/>
            </a:ln>
          </p:spPr>
        </p:cxnSp>
        <p:sp>
          <p:nvSpPr>
            <p:cNvPr id="9" name="Shape 86"/>
            <p:cNvSpPr txBox="1"/>
            <p:nvPr/>
          </p:nvSpPr>
          <p:spPr>
            <a:xfrm>
              <a:off x="3079750" y="1333625"/>
              <a:ext cx="3174900" cy="444600"/>
            </a:xfrm>
            <a:prstGeom prst="rect">
              <a:avLst/>
            </a:prstGeom>
            <a:noFill/>
            <a:ln>
              <a:noFill/>
            </a:ln>
          </p:spPr>
          <p:txBody>
            <a:bodyPr lIns="91425" tIns="91425" rIns="91425" bIns="91425" anchor="t" anchorCtr="0">
              <a:noAutofit/>
            </a:bodyPr>
            <a:lstStyle/>
            <a:p>
              <a:pPr lvl="0" algn="ctr">
                <a:spcBef>
                  <a:spcPts val="0"/>
                </a:spcBef>
                <a:buNone/>
              </a:pPr>
              <a:r>
                <a:rPr lang="en" sz="2400" b="1" dirty="0">
                  <a:solidFill>
                    <a:srgbClr val="002060"/>
                  </a:solidFill>
                  <a:latin typeface="Times New Roman"/>
                  <a:ea typeface="Times New Roman"/>
                  <a:cs typeface="Times New Roman"/>
                  <a:sym typeface="Times New Roman"/>
                </a:rPr>
                <a:t>MOST NEWSWORTHY INFORMATION</a:t>
              </a:r>
            </a:p>
            <a:p>
              <a:pPr lvl="0" algn="ctr">
                <a:spcBef>
                  <a:spcPts val="0"/>
                </a:spcBef>
                <a:buNone/>
              </a:pPr>
              <a:r>
                <a:rPr lang="en" sz="1200" b="1" dirty="0">
                  <a:latin typeface="Times New Roman"/>
                  <a:ea typeface="Times New Roman"/>
                  <a:cs typeface="Times New Roman"/>
                  <a:sym typeface="Times New Roman"/>
                </a:rPr>
                <a:t>Who? What? When? Where? Why? How?</a:t>
              </a:r>
            </a:p>
          </p:txBody>
        </p:sp>
        <p:sp>
          <p:nvSpPr>
            <p:cNvPr id="10" name="Shape 87"/>
            <p:cNvSpPr txBox="1"/>
            <p:nvPr/>
          </p:nvSpPr>
          <p:spPr>
            <a:xfrm>
              <a:off x="3630000" y="2503075"/>
              <a:ext cx="1884000" cy="444600"/>
            </a:xfrm>
            <a:prstGeom prst="rect">
              <a:avLst/>
            </a:prstGeom>
            <a:noFill/>
            <a:ln>
              <a:noFill/>
            </a:ln>
          </p:spPr>
          <p:txBody>
            <a:bodyPr lIns="91425" tIns="91425" rIns="91425" bIns="91425" anchor="t" anchorCtr="0">
              <a:noAutofit/>
            </a:bodyPr>
            <a:lstStyle/>
            <a:p>
              <a:pPr lvl="0" algn="ctr" rtl="0">
                <a:spcBef>
                  <a:spcPts val="0"/>
                </a:spcBef>
                <a:buNone/>
              </a:pPr>
              <a:r>
                <a:rPr lang="en" sz="2400" b="1" dirty="0">
                  <a:solidFill>
                    <a:srgbClr val="002060"/>
                  </a:solidFill>
                  <a:latin typeface="Times New Roman"/>
                  <a:ea typeface="Times New Roman"/>
                  <a:cs typeface="Times New Roman"/>
                  <a:sym typeface="Times New Roman"/>
                </a:rPr>
                <a:t>IMPORTANT DETAILS</a:t>
              </a:r>
            </a:p>
          </p:txBody>
        </p:sp>
        <p:sp>
          <p:nvSpPr>
            <p:cNvPr id="11" name="Shape 88"/>
            <p:cNvSpPr txBox="1"/>
            <p:nvPr/>
          </p:nvSpPr>
          <p:spPr>
            <a:xfrm>
              <a:off x="4044950" y="3543925"/>
              <a:ext cx="1068900" cy="774300"/>
            </a:xfrm>
            <a:prstGeom prst="rect">
              <a:avLst/>
            </a:prstGeom>
            <a:noFill/>
            <a:ln>
              <a:noFill/>
            </a:ln>
          </p:spPr>
          <p:txBody>
            <a:bodyPr lIns="91425" tIns="91425" rIns="91425" bIns="91425" anchor="t" anchorCtr="0">
              <a:noAutofit/>
            </a:bodyPr>
            <a:lstStyle/>
            <a:p>
              <a:pPr lvl="0" algn="ctr">
                <a:spcBef>
                  <a:spcPts val="0"/>
                </a:spcBef>
                <a:buNone/>
              </a:pPr>
              <a:r>
                <a:rPr lang="en" sz="1400" b="1" dirty="0">
                  <a:solidFill>
                    <a:srgbClr val="7030A0"/>
                  </a:solidFill>
                  <a:latin typeface="Times New Roman"/>
                  <a:ea typeface="Times New Roman"/>
                  <a:cs typeface="Times New Roman"/>
                  <a:sym typeface="Times New Roman"/>
                </a:rPr>
                <a:t>GENERAL</a:t>
              </a:r>
            </a:p>
            <a:p>
              <a:pPr lvl="0" algn="ctr" rtl="0">
                <a:spcBef>
                  <a:spcPts val="0"/>
                </a:spcBef>
                <a:buNone/>
              </a:pPr>
              <a:r>
                <a:rPr lang="en" sz="1400" b="1" dirty="0">
                  <a:solidFill>
                    <a:srgbClr val="7030A0"/>
                  </a:solidFill>
                  <a:latin typeface="Times New Roman"/>
                  <a:ea typeface="Times New Roman"/>
                  <a:cs typeface="Times New Roman"/>
                  <a:sym typeface="Times New Roman"/>
                </a:rPr>
                <a:t>INFO &amp; OTHER DETAILS</a:t>
              </a:r>
            </a:p>
          </p:txBody>
        </p:sp>
      </p:grpSp>
      <p:sp>
        <p:nvSpPr>
          <p:cNvPr id="13" name="Title 12"/>
          <p:cNvSpPr>
            <a:spLocks noGrp="1"/>
          </p:cNvSpPr>
          <p:nvPr>
            <p:ph type="title"/>
          </p:nvPr>
        </p:nvSpPr>
        <p:spPr>
          <a:xfrm>
            <a:off x="500717" y="17917"/>
            <a:ext cx="6201386" cy="1371600"/>
          </a:xfrm>
        </p:spPr>
        <p:txBody>
          <a:bodyPr>
            <a:normAutofit/>
          </a:bodyPr>
          <a:lstStyle/>
          <a:p>
            <a:r>
              <a:rPr lang="en-US" sz="4400" dirty="0"/>
              <a:t> The  Invert</a:t>
            </a:r>
            <a:r>
              <a:rPr lang="en-US" sz="4400" dirty="0">
                <a:solidFill>
                  <a:srgbClr val="002060"/>
                </a:solidFill>
              </a:rPr>
              <a:t>ed Pyramid</a:t>
            </a:r>
          </a:p>
        </p:txBody>
      </p:sp>
      <p:sp>
        <p:nvSpPr>
          <p:cNvPr id="16" name="Content Placeholder 2"/>
          <p:cNvSpPr>
            <a:spLocks noGrp="1"/>
          </p:cNvSpPr>
          <p:nvPr>
            <p:ph type="body" sz="half" idx="2"/>
          </p:nvPr>
        </p:nvSpPr>
        <p:spPr>
          <a:xfrm>
            <a:off x="6207338" y="2500086"/>
            <a:ext cx="2867217" cy="4343400"/>
          </a:xfrm>
        </p:spPr>
        <p:txBody>
          <a:bodyPr>
            <a:normAutofit fontScale="92500"/>
          </a:bodyPr>
          <a:lstStyle/>
          <a:p>
            <a:r>
              <a:rPr lang="en" b="1" i="1" u="sng" dirty="0">
                <a:solidFill>
                  <a:srgbClr val="002060"/>
                </a:solidFill>
                <a:effectLst>
                  <a:outerShdw blurRad="38100" dist="38100" dir="2700000" algn="tl">
                    <a:srgbClr val="000000">
                      <a:alpha val="43137"/>
                    </a:srgbClr>
                  </a:outerShdw>
                </a:effectLst>
                <a:sym typeface="Times New Roman"/>
              </a:rPr>
              <a:t>3</a:t>
            </a:r>
            <a:r>
              <a:rPr lang="en" b="1" i="1" u="sng" baseline="30000" dirty="0">
                <a:solidFill>
                  <a:srgbClr val="002060"/>
                </a:solidFill>
                <a:effectLst>
                  <a:outerShdw blurRad="38100" dist="38100" dir="2700000" algn="tl">
                    <a:srgbClr val="000000">
                      <a:alpha val="43137"/>
                    </a:srgbClr>
                  </a:outerShdw>
                </a:effectLst>
                <a:sym typeface="Times New Roman"/>
              </a:rPr>
              <a:t>rd</a:t>
            </a:r>
            <a:r>
              <a:rPr lang="en" b="1" i="1" u="sng" dirty="0">
                <a:solidFill>
                  <a:srgbClr val="002060"/>
                </a:solidFill>
                <a:effectLst>
                  <a:outerShdw blurRad="38100" dist="38100" dir="2700000" algn="tl">
                    <a:srgbClr val="000000">
                      <a:alpha val="43137"/>
                    </a:srgbClr>
                  </a:outerShdw>
                </a:effectLst>
                <a:sym typeface="Times New Roman"/>
              </a:rPr>
              <a:t> Step</a:t>
            </a:r>
            <a:r>
              <a:rPr lang="en" dirty="0">
                <a:solidFill>
                  <a:srgbClr val="002060"/>
                </a:solidFill>
                <a:sym typeface="Times New Roman"/>
              </a:rPr>
              <a:t>-</a:t>
            </a:r>
          </a:p>
          <a:p>
            <a:r>
              <a:rPr lang="en" sz="1700" dirty="0">
                <a:solidFill>
                  <a:srgbClr val="002060"/>
                </a:solidFill>
                <a:sym typeface="Times New Roman"/>
              </a:rPr>
              <a:t>Insert General Information &amp; Other Details</a:t>
            </a:r>
          </a:p>
          <a:p>
            <a:endParaRPr lang="en" dirty="0">
              <a:solidFill>
                <a:srgbClr val="002060"/>
              </a:solidFill>
              <a:sym typeface="Times New Roman"/>
            </a:endParaRPr>
          </a:p>
          <a:p>
            <a:r>
              <a:rPr lang="en" b="1" dirty="0">
                <a:solidFill>
                  <a:srgbClr val="7030A0"/>
                </a:solidFill>
                <a:sym typeface="Times New Roman"/>
              </a:rPr>
              <a:t>White was hospitalized for minor injuries. “We are conducting toxicology tests to determine if alcohol was involved,” Police Chief Jack Russell said. No additional information has been released at this time.</a:t>
            </a:r>
          </a:p>
        </p:txBody>
      </p:sp>
    </p:spTree>
    <p:extLst>
      <p:ext uri="{BB962C8B-B14F-4D97-AF65-F5344CB8AC3E}">
        <p14:creationId xmlns:p14="http://schemas.microsoft.com/office/powerpoint/2010/main" val="213334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down)">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down)">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wipe(down)">
                                      <p:cBhvr>
                                        <p:cTn id="1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88514" y="1382260"/>
            <a:ext cx="8326886" cy="5181475"/>
            <a:chOff x="2529425" y="1143125"/>
            <a:chExt cx="4053400" cy="3947575"/>
          </a:xfrm>
        </p:grpSpPr>
        <p:sp>
          <p:nvSpPr>
            <p:cNvPr id="6" name="Shape 83"/>
            <p:cNvSpPr/>
            <p:nvPr/>
          </p:nvSpPr>
          <p:spPr>
            <a:xfrm>
              <a:off x="2529425" y="1143125"/>
              <a:ext cx="4053400" cy="3947575"/>
            </a:xfrm>
            <a:prstGeom prst="flowChartMerg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D9EAD3"/>
                </a:highlight>
              </a:endParaRPr>
            </a:p>
          </p:txBody>
        </p:sp>
        <p:cxnSp>
          <p:nvCxnSpPr>
            <p:cNvPr id="7" name="Shape 84"/>
            <p:cNvCxnSpPr/>
            <p:nvPr/>
          </p:nvCxnSpPr>
          <p:spPr>
            <a:xfrm>
              <a:off x="3079750" y="2233200"/>
              <a:ext cx="2952600" cy="0"/>
            </a:xfrm>
            <a:prstGeom prst="straightConnector1">
              <a:avLst/>
            </a:prstGeom>
            <a:noFill/>
            <a:ln w="9525" cap="flat" cmpd="sng">
              <a:solidFill>
                <a:schemeClr val="dk2"/>
              </a:solidFill>
              <a:prstDash val="solid"/>
              <a:round/>
              <a:headEnd type="none" w="lg" len="lg"/>
              <a:tailEnd type="none" w="lg" len="lg"/>
            </a:ln>
          </p:spPr>
        </p:cxnSp>
        <p:cxnSp>
          <p:nvCxnSpPr>
            <p:cNvPr id="8" name="Shape 85"/>
            <p:cNvCxnSpPr/>
            <p:nvPr/>
          </p:nvCxnSpPr>
          <p:spPr>
            <a:xfrm>
              <a:off x="3693575" y="3397375"/>
              <a:ext cx="1735800" cy="0"/>
            </a:xfrm>
            <a:prstGeom prst="straightConnector1">
              <a:avLst/>
            </a:prstGeom>
            <a:noFill/>
            <a:ln w="9525" cap="flat" cmpd="sng">
              <a:solidFill>
                <a:schemeClr val="dk2"/>
              </a:solidFill>
              <a:prstDash val="solid"/>
              <a:round/>
              <a:headEnd type="none" w="lg" len="lg"/>
              <a:tailEnd type="none" w="lg" len="lg"/>
            </a:ln>
          </p:spPr>
        </p:cxnSp>
        <p:sp>
          <p:nvSpPr>
            <p:cNvPr id="9" name="Shape 86"/>
            <p:cNvSpPr txBox="1"/>
            <p:nvPr/>
          </p:nvSpPr>
          <p:spPr>
            <a:xfrm>
              <a:off x="3207363" y="1328416"/>
              <a:ext cx="3174900" cy="444600"/>
            </a:xfrm>
            <a:prstGeom prst="rect">
              <a:avLst/>
            </a:prstGeom>
            <a:noFill/>
            <a:ln>
              <a:noFill/>
            </a:ln>
          </p:spPr>
          <p:txBody>
            <a:bodyPr lIns="91425" tIns="91425" rIns="91425" bIns="91425" anchor="t" anchorCtr="0">
              <a:noAutofit/>
            </a:bodyPr>
            <a:lstStyle/>
            <a:p>
              <a:pPr lvl="0" algn="ctr">
                <a:spcBef>
                  <a:spcPts val="0"/>
                </a:spcBef>
                <a:buNone/>
              </a:pPr>
              <a:endParaRPr lang="en" sz="1200" b="1" dirty="0">
                <a:latin typeface="Times New Roman"/>
                <a:ea typeface="Times New Roman"/>
                <a:cs typeface="Times New Roman"/>
                <a:sym typeface="Times New Roman"/>
              </a:endParaRPr>
            </a:p>
          </p:txBody>
        </p:sp>
        <p:sp>
          <p:nvSpPr>
            <p:cNvPr id="10" name="Shape 87"/>
            <p:cNvSpPr txBox="1"/>
            <p:nvPr/>
          </p:nvSpPr>
          <p:spPr>
            <a:xfrm>
              <a:off x="3630000" y="2503075"/>
              <a:ext cx="1884000" cy="444600"/>
            </a:xfrm>
            <a:prstGeom prst="rect">
              <a:avLst/>
            </a:prstGeom>
            <a:noFill/>
            <a:ln>
              <a:noFill/>
            </a:ln>
          </p:spPr>
          <p:txBody>
            <a:bodyPr lIns="91425" tIns="91425" rIns="91425" bIns="91425" anchor="t" anchorCtr="0">
              <a:noAutofit/>
            </a:bodyPr>
            <a:lstStyle/>
            <a:p>
              <a:pPr lvl="0" algn="ctr" rtl="0">
                <a:spcBef>
                  <a:spcPts val="0"/>
                </a:spcBef>
                <a:buNone/>
              </a:pPr>
              <a:endParaRPr lang="en" sz="2400" b="1" dirty="0">
                <a:solidFill>
                  <a:srgbClr val="002060"/>
                </a:solidFill>
                <a:latin typeface="Times New Roman"/>
                <a:ea typeface="Times New Roman"/>
                <a:cs typeface="Times New Roman"/>
                <a:sym typeface="Times New Roman"/>
              </a:endParaRPr>
            </a:p>
          </p:txBody>
        </p:sp>
        <p:sp>
          <p:nvSpPr>
            <p:cNvPr id="11" name="Shape 88"/>
            <p:cNvSpPr txBox="1"/>
            <p:nvPr/>
          </p:nvSpPr>
          <p:spPr>
            <a:xfrm>
              <a:off x="4044950" y="3543925"/>
              <a:ext cx="1068900" cy="774300"/>
            </a:xfrm>
            <a:prstGeom prst="rect">
              <a:avLst/>
            </a:prstGeom>
            <a:noFill/>
            <a:ln>
              <a:noFill/>
            </a:ln>
          </p:spPr>
          <p:txBody>
            <a:bodyPr lIns="91425" tIns="91425" rIns="91425" bIns="91425" anchor="t" anchorCtr="0">
              <a:noAutofit/>
            </a:bodyPr>
            <a:lstStyle/>
            <a:p>
              <a:pPr lvl="0" algn="ctr">
                <a:spcBef>
                  <a:spcPts val="0"/>
                </a:spcBef>
                <a:buNone/>
              </a:pPr>
              <a:endParaRPr lang="en" sz="1400" b="1" dirty="0">
                <a:solidFill>
                  <a:srgbClr val="002060"/>
                </a:solidFill>
                <a:latin typeface="Times New Roman"/>
                <a:ea typeface="Times New Roman"/>
                <a:cs typeface="Times New Roman"/>
                <a:sym typeface="Times New Roman"/>
              </a:endParaRPr>
            </a:p>
          </p:txBody>
        </p:sp>
      </p:grpSp>
      <p:sp>
        <p:nvSpPr>
          <p:cNvPr id="13" name="Title 12"/>
          <p:cNvSpPr>
            <a:spLocks noGrp="1"/>
          </p:cNvSpPr>
          <p:nvPr>
            <p:ph type="title"/>
          </p:nvPr>
        </p:nvSpPr>
        <p:spPr>
          <a:xfrm>
            <a:off x="685800" y="-40141"/>
            <a:ext cx="7817585" cy="1371600"/>
          </a:xfrm>
        </p:spPr>
        <p:txBody>
          <a:bodyPr>
            <a:normAutofit/>
          </a:bodyPr>
          <a:lstStyle/>
          <a:p>
            <a:r>
              <a:rPr lang="en-US" sz="4400" dirty="0"/>
              <a:t> You just wrote a news story</a:t>
            </a:r>
            <a:endParaRPr lang="en-US" sz="4400" dirty="0">
              <a:solidFill>
                <a:srgbClr val="002060"/>
              </a:solidFill>
            </a:endParaRPr>
          </a:p>
        </p:txBody>
      </p:sp>
      <p:sp>
        <p:nvSpPr>
          <p:cNvPr id="3" name="Rectangle 2"/>
          <p:cNvSpPr/>
          <p:nvPr/>
        </p:nvSpPr>
        <p:spPr>
          <a:xfrm>
            <a:off x="2416813" y="1389517"/>
            <a:ext cx="5933168" cy="1569660"/>
          </a:xfrm>
          <a:prstGeom prst="rect">
            <a:avLst/>
          </a:prstGeom>
        </p:spPr>
        <p:txBody>
          <a:bodyPr wrap="square">
            <a:spAutoFit/>
          </a:bodyPr>
          <a:lstStyle/>
          <a:p>
            <a:r>
              <a:rPr lang="en" sz="2000" b="1" dirty="0">
                <a:solidFill>
                  <a:srgbClr val="FF0000"/>
                </a:solidFill>
                <a:sym typeface="Times New Roman"/>
              </a:rPr>
              <a:t>A 22 year-old woman was killed in an automotive accident early this morning in North Charlotte. </a:t>
            </a:r>
          </a:p>
          <a:p>
            <a:br>
              <a:rPr lang="en" b="1" dirty="0">
                <a:solidFill>
                  <a:srgbClr val="FF0000"/>
                </a:solidFill>
                <a:sym typeface="Times New Roman"/>
              </a:rPr>
            </a:br>
            <a:endParaRPr lang="en-US" b="1" dirty="0">
              <a:solidFill>
                <a:srgbClr val="FF0000"/>
              </a:solidFill>
            </a:endParaRPr>
          </a:p>
        </p:txBody>
      </p:sp>
      <p:sp>
        <p:nvSpPr>
          <p:cNvPr id="4" name="Rectangle 3"/>
          <p:cNvSpPr/>
          <p:nvPr/>
        </p:nvSpPr>
        <p:spPr>
          <a:xfrm>
            <a:off x="2930249" y="2828748"/>
            <a:ext cx="4063007" cy="1323439"/>
          </a:xfrm>
          <a:prstGeom prst="rect">
            <a:avLst/>
          </a:prstGeom>
        </p:spPr>
        <p:txBody>
          <a:bodyPr wrap="square">
            <a:spAutoFit/>
          </a:bodyPr>
          <a:lstStyle/>
          <a:p>
            <a:r>
              <a:rPr lang="en" sz="1600" b="1" dirty="0">
                <a:solidFill>
                  <a:srgbClr val="00B050"/>
                </a:solidFill>
                <a:sym typeface="Times New Roman"/>
              </a:rPr>
              <a:t>According to CMPD, 29 year-old Joe White exceeded the speed limit and lost control of his vehicle on Main Street around 2:30am, causing the death of Amanda Smith.</a:t>
            </a:r>
          </a:p>
        </p:txBody>
      </p:sp>
      <p:sp>
        <p:nvSpPr>
          <p:cNvPr id="12" name="Rectangle 11"/>
          <p:cNvSpPr/>
          <p:nvPr/>
        </p:nvSpPr>
        <p:spPr>
          <a:xfrm>
            <a:off x="3701852" y="4341125"/>
            <a:ext cx="2296280" cy="1569660"/>
          </a:xfrm>
          <a:prstGeom prst="rect">
            <a:avLst/>
          </a:prstGeom>
        </p:spPr>
        <p:txBody>
          <a:bodyPr wrap="square">
            <a:spAutoFit/>
          </a:bodyPr>
          <a:lstStyle/>
          <a:p>
            <a:r>
              <a:rPr lang="en" sz="1200" b="1" dirty="0">
                <a:solidFill>
                  <a:srgbClr val="7030A0"/>
                </a:solidFill>
                <a:sym typeface="Times New Roman"/>
              </a:rPr>
              <a:t>White was hospitalized for minor injuries. “We are conducting toxicology tests to determine if alcohol was involved,” Police Chief Jack Russell said. No additional information has been released at this time.</a:t>
            </a:r>
          </a:p>
        </p:txBody>
      </p:sp>
    </p:spTree>
    <p:extLst>
      <p:ext uri="{BB962C8B-B14F-4D97-AF65-F5344CB8AC3E}">
        <p14:creationId xmlns:p14="http://schemas.microsoft.com/office/powerpoint/2010/main" val="252789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Your Turn</a:t>
            </a:r>
          </a:p>
        </p:txBody>
      </p:sp>
      <p:sp>
        <p:nvSpPr>
          <p:cNvPr id="6" name="Text Placeholder 5"/>
          <p:cNvSpPr>
            <a:spLocks noGrp="1"/>
          </p:cNvSpPr>
          <p:nvPr>
            <p:ph type="body" idx="1"/>
          </p:nvPr>
        </p:nvSpPr>
        <p:spPr>
          <a:xfrm>
            <a:off x="214199" y="1262592"/>
            <a:ext cx="8084233" cy="5747808"/>
          </a:xfrm>
        </p:spPr>
        <p:txBody>
          <a:bodyPr>
            <a:normAutofit lnSpcReduction="10000"/>
          </a:bodyPr>
          <a:lstStyle/>
          <a:p>
            <a:r>
              <a:rPr lang="en-US" dirty="0"/>
              <a:t>Apply the Inverted Pyramid to </a:t>
            </a:r>
          </a:p>
          <a:p>
            <a:pPr marL="0" indent="0">
              <a:buNone/>
            </a:pPr>
            <a:r>
              <a:rPr lang="en-US" dirty="0"/>
              <a:t>   the following:</a:t>
            </a:r>
          </a:p>
          <a:p>
            <a:endParaRPr lang="en-US" dirty="0"/>
          </a:p>
          <a:p>
            <a:r>
              <a:rPr lang="en-US" dirty="0"/>
              <a:t>The police have shared these </a:t>
            </a:r>
          </a:p>
          <a:p>
            <a:r>
              <a:rPr lang="en-US" dirty="0"/>
              <a:t>facts with you, a journalist:</a:t>
            </a:r>
          </a:p>
          <a:p>
            <a:pPr marL="0" indent="0">
              <a:buNone/>
            </a:pPr>
            <a:endParaRPr lang="en-US" dirty="0">
              <a:solidFill>
                <a:schemeClr val="accent3">
                  <a:lumMod val="40000"/>
                  <a:lumOff val="60000"/>
                </a:schemeClr>
              </a:solidFill>
            </a:endParaRPr>
          </a:p>
          <a:p>
            <a:pPr lvl="1"/>
            <a:r>
              <a:rPr lang="en-US" dirty="0"/>
              <a:t>Around 4:35am this morning, a robbery was reported at a bank off East 4</a:t>
            </a:r>
            <a:r>
              <a:rPr lang="en-US" baseline="30000" dirty="0"/>
              <a:t>th</a:t>
            </a:r>
            <a:r>
              <a:rPr lang="en-US" dirty="0"/>
              <a:t> Ave near I-277 in Charlotte, NC (Bank USA)</a:t>
            </a:r>
          </a:p>
          <a:p>
            <a:pPr lvl="1"/>
            <a:r>
              <a:rPr lang="en-US" dirty="0"/>
              <a:t>Over $5,000,000 in cash was stolen, along with at least $3,000,000 in valuables from security deposit boxes were also stolen, including jewelry and bonds.</a:t>
            </a:r>
          </a:p>
          <a:p>
            <a:pPr lvl="1"/>
            <a:r>
              <a:rPr lang="en-US" dirty="0"/>
              <a:t>Police are reviewing video footage to attempt to identify the suspect, who appears to be male, approximately 5’ 10”, and 170 pounds. </a:t>
            </a:r>
          </a:p>
        </p:txBody>
      </p:sp>
      <p:grpSp>
        <p:nvGrpSpPr>
          <p:cNvPr id="7" name="Group 6"/>
          <p:cNvGrpSpPr/>
          <p:nvPr/>
        </p:nvGrpSpPr>
        <p:grpSpPr>
          <a:xfrm>
            <a:off x="5096492" y="0"/>
            <a:ext cx="4047508" cy="3352800"/>
            <a:chOff x="2529425" y="1143125"/>
            <a:chExt cx="4053400" cy="3947575"/>
          </a:xfrm>
        </p:grpSpPr>
        <p:sp>
          <p:nvSpPr>
            <p:cNvPr id="8" name="Shape 83"/>
            <p:cNvSpPr/>
            <p:nvPr/>
          </p:nvSpPr>
          <p:spPr>
            <a:xfrm>
              <a:off x="2529425" y="1143125"/>
              <a:ext cx="4053400" cy="3947575"/>
            </a:xfrm>
            <a:prstGeom prst="flowChartMerg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D9EAD3"/>
                </a:highlight>
              </a:endParaRPr>
            </a:p>
          </p:txBody>
        </p:sp>
        <p:cxnSp>
          <p:nvCxnSpPr>
            <p:cNvPr id="9" name="Shape 84"/>
            <p:cNvCxnSpPr/>
            <p:nvPr/>
          </p:nvCxnSpPr>
          <p:spPr>
            <a:xfrm>
              <a:off x="3079750" y="2233200"/>
              <a:ext cx="2952600" cy="0"/>
            </a:xfrm>
            <a:prstGeom prst="straightConnector1">
              <a:avLst/>
            </a:prstGeom>
            <a:noFill/>
            <a:ln w="9525" cap="flat" cmpd="sng">
              <a:solidFill>
                <a:schemeClr val="dk2"/>
              </a:solidFill>
              <a:prstDash val="solid"/>
              <a:round/>
              <a:headEnd type="none" w="lg" len="lg"/>
              <a:tailEnd type="none" w="lg" len="lg"/>
            </a:ln>
          </p:spPr>
        </p:cxnSp>
        <p:cxnSp>
          <p:nvCxnSpPr>
            <p:cNvPr id="10" name="Shape 85"/>
            <p:cNvCxnSpPr/>
            <p:nvPr/>
          </p:nvCxnSpPr>
          <p:spPr>
            <a:xfrm>
              <a:off x="3693575" y="3397375"/>
              <a:ext cx="1735800" cy="0"/>
            </a:xfrm>
            <a:prstGeom prst="straightConnector1">
              <a:avLst/>
            </a:prstGeom>
            <a:noFill/>
            <a:ln w="9525" cap="flat" cmpd="sng">
              <a:solidFill>
                <a:schemeClr val="dk2"/>
              </a:solidFill>
              <a:prstDash val="solid"/>
              <a:round/>
              <a:headEnd type="none" w="lg" len="lg"/>
              <a:tailEnd type="none" w="lg" len="lg"/>
            </a:ln>
          </p:spPr>
        </p:cxnSp>
        <p:sp>
          <p:nvSpPr>
            <p:cNvPr id="11" name="Shape 86"/>
            <p:cNvSpPr txBox="1"/>
            <p:nvPr/>
          </p:nvSpPr>
          <p:spPr>
            <a:xfrm>
              <a:off x="3079750" y="1165444"/>
              <a:ext cx="3174900" cy="444600"/>
            </a:xfrm>
            <a:prstGeom prst="rect">
              <a:avLst/>
            </a:prstGeom>
            <a:noFill/>
            <a:ln>
              <a:noFill/>
            </a:ln>
          </p:spPr>
          <p:txBody>
            <a:bodyPr lIns="91425" tIns="91425" rIns="91425" bIns="91425" anchor="t" anchorCtr="0">
              <a:noAutofit/>
            </a:bodyPr>
            <a:lstStyle/>
            <a:p>
              <a:pPr lvl="0" algn="ctr">
                <a:spcBef>
                  <a:spcPts val="0"/>
                </a:spcBef>
                <a:buNone/>
              </a:pPr>
              <a:r>
                <a:rPr lang="en" b="1" dirty="0">
                  <a:solidFill>
                    <a:srgbClr val="002060"/>
                  </a:solidFill>
                  <a:latin typeface="Times New Roman"/>
                  <a:ea typeface="Times New Roman"/>
                  <a:cs typeface="Times New Roman"/>
                  <a:sym typeface="Times New Roman"/>
                </a:rPr>
                <a:t>MOST NEWSWORTHY INFORMATION</a:t>
              </a:r>
            </a:p>
            <a:p>
              <a:pPr lvl="0" algn="ctr">
                <a:spcBef>
                  <a:spcPts val="0"/>
                </a:spcBef>
                <a:buNone/>
              </a:pPr>
              <a:r>
                <a:rPr lang="en" sz="1200" b="1" dirty="0">
                  <a:latin typeface="Times New Roman"/>
                  <a:ea typeface="Times New Roman"/>
                  <a:cs typeface="Times New Roman"/>
                  <a:sym typeface="Times New Roman"/>
                </a:rPr>
                <a:t>Who? What? When? Where? Why? How?</a:t>
              </a:r>
            </a:p>
          </p:txBody>
        </p:sp>
        <p:sp>
          <p:nvSpPr>
            <p:cNvPr id="12" name="Shape 87"/>
            <p:cNvSpPr txBox="1"/>
            <p:nvPr/>
          </p:nvSpPr>
          <p:spPr>
            <a:xfrm>
              <a:off x="3630000" y="2503075"/>
              <a:ext cx="1884000" cy="444600"/>
            </a:xfrm>
            <a:prstGeom prst="rect">
              <a:avLst/>
            </a:prstGeom>
            <a:noFill/>
            <a:ln>
              <a:noFill/>
            </a:ln>
          </p:spPr>
          <p:txBody>
            <a:bodyPr lIns="91425" tIns="91425" rIns="91425" bIns="91425" anchor="t" anchorCtr="0">
              <a:noAutofit/>
            </a:bodyPr>
            <a:lstStyle/>
            <a:p>
              <a:pPr lvl="0" algn="ctr" rtl="0">
                <a:spcBef>
                  <a:spcPts val="0"/>
                </a:spcBef>
                <a:buNone/>
              </a:pPr>
              <a:r>
                <a:rPr lang="en" b="1" dirty="0">
                  <a:solidFill>
                    <a:srgbClr val="002060"/>
                  </a:solidFill>
                  <a:latin typeface="Times New Roman"/>
                  <a:ea typeface="Times New Roman"/>
                  <a:cs typeface="Times New Roman"/>
                  <a:sym typeface="Times New Roman"/>
                </a:rPr>
                <a:t>IMPORTANT DETAILS</a:t>
              </a:r>
            </a:p>
          </p:txBody>
        </p:sp>
        <p:sp>
          <p:nvSpPr>
            <p:cNvPr id="13" name="Shape 88"/>
            <p:cNvSpPr txBox="1"/>
            <p:nvPr/>
          </p:nvSpPr>
          <p:spPr>
            <a:xfrm>
              <a:off x="4037549" y="3459927"/>
              <a:ext cx="1068900" cy="774300"/>
            </a:xfrm>
            <a:prstGeom prst="rect">
              <a:avLst/>
            </a:prstGeom>
            <a:noFill/>
            <a:ln>
              <a:noFill/>
            </a:ln>
          </p:spPr>
          <p:txBody>
            <a:bodyPr lIns="91425" tIns="91425" rIns="91425" bIns="91425" anchor="t" anchorCtr="0">
              <a:noAutofit/>
            </a:bodyPr>
            <a:lstStyle/>
            <a:p>
              <a:pPr lvl="0" algn="ctr">
                <a:spcBef>
                  <a:spcPts val="0"/>
                </a:spcBef>
                <a:buNone/>
              </a:pPr>
              <a:r>
                <a:rPr lang="en" sz="1200" b="1" dirty="0">
                  <a:solidFill>
                    <a:srgbClr val="002060"/>
                  </a:solidFill>
                  <a:latin typeface="Times New Roman"/>
                  <a:ea typeface="Times New Roman"/>
                  <a:cs typeface="Times New Roman"/>
                  <a:sym typeface="Times New Roman"/>
                </a:rPr>
                <a:t>GENERAL</a:t>
              </a:r>
            </a:p>
            <a:p>
              <a:pPr lvl="0" algn="ctr" rtl="0">
                <a:spcBef>
                  <a:spcPts val="0"/>
                </a:spcBef>
                <a:buNone/>
              </a:pPr>
              <a:r>
                <a:rPr lang="en" sz="1200" b="1" dirty="0">
                  <a:solidFill>
                    <a:srgbClr val="002060"/>
                  </a:solidFill>
                  <a:latin typeface="Times New Roman"/>
                  <a:ea typeface="Times New Roman"/>
                  <a:cs typeface="Times New Roman"/>
                  <a:sym typeface="Times New Roman"/>
                </a:rPr>
                <a:t>INFO &amp; OTHER DETAILS</a:t>
              </a:r>
            </a:p>
          </p:txBody>
        </p:sp>
      </p:grpSp>
    </p:spTree>
    <p:extLst>
      <p:ext uri="{BB962C8B-B14F-4D97-AF65-F5344CB8AC3E}">
        <p14:creationId xmlns:p14="http://schemas.microsoft.com/office/powerpoint/2010/main" val="14001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4864894" y="304800"/>
            <a:ext cx="3898105" cy="6324600"/>
          </a:xfrm>
        </p:spPr>
        <p:txBody>
          <a:bodyPr>
            <a:normAutofit lnSpcReduction="10000"/>
          </a:bodyPr>
          <a:lstStyle/>
          <a:p>
            <a:r>
              <a:rPr lang="en-US" dirty="0"/>
              <a:t>A journalist works hard </a:t>
            </a:r>
            <a:r>
              <a:rPr lang="en-US" i="1" dirty="0"/>
              <a:t>before</a:t>
            </a:r>
            <a:r>
              <a:rPr lang="en-US" dirty="0"/>
              <a:t> they even write!</a:t>
            </a:r>
          </a:p>
          <a:p>
            <a:pPr lvl="1"/>
            <a:r>
              <a:rPr lang="en-US" dirty="0"/>
              <a:t>They’ve researched, interviewed, researched again, interviewed more, and researched that!</a:t>
            </a:r>
          </a:p>
          <a:p>
            <a:pPr marL="365760" lvl="1" indent="0">
              <a:buNone/>
            </a:pPr>
            <a:endParaRPr lang="en-US" dirty="0"/>
          </a:p>
          <a:p>
            <a:r>
              <a:rPr lang="en-US" dirty="0"/>
              <a:t>Common Sense would say to write the story chronologically</a:t>
            </a:r>
          </a:p>
          <a:p>
            <a:pPr lvl="1"/>
            <a:r>
              <a:rPr lang="en-US" dirty="0"/>
              <a:t>In order of events based on time</a:t>
            </a:r>
          </a:p>
          <a:p>
            <a:pPr lvl="1"/>
            <a:r>
              <a:rPr lang="en-US" dirty="0"/>
              <a:t>However…</a:t>
            </a:r>
          </a:p>
          <a:p>
            <a:endParaRPr lang="en-US" dirty="0"/>
          </a:p>
        </p:txBody>
      </p:sp>
      <p:sp>
        <p:nvSpPr>
          <p:cNvPr id="4" name="Title 3"/>
          <p:cNvSpPr>
            <a:spLocks noGrp="1"/>
          </p:cNvSpPr>
          <p:nvPr>
            <p:ph type="title"/>
          </p:nvPr>
        </p:nvSpPr>
        <p:spPr>
          <a:xfrm>
            <a:off x="1195389" y="177801"/>
            <a:ext cx="3833811" cy="1117599"/>
          </a:xfrm>
        </p:spPr>
        <p:txBody>
          <a:bodyPr/>
          <a:lstStyle/>
          <a:p>
            <a:r>
              <a:rPr lang="en-US" dirty="0"/>
              <a:t>Time to Write!</a:t>
            </a:r>
          </a:p>
        </p:txBody>
      </p:sp>
      <p:pic>
        <p:nvPicPr>
          <p:cNvPr id="1026" name="Picture 2" descr="Image result for time to wr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3475152" cy="4271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82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00"/>
                                        <p:tgtEl>
                                          <p:spTgt spid="2">
                                            <p:txEl>
                                              <p:pRg st="0" end="0"/>
                                            </p:txEl>
                                          </p:spTgt>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ipe(down)">
                                      <p:cBhvr>
                                        <p:cTn id="22" dur="580">
                                          <p:stCondLst>
                                            <p:cond delay="0"/>
                                          </p:stCondLst>
                                        </p:cTn>
                                        <p:tgtEl>
                                          <p:spTgt spid="1026"/>
                                        </p:tgtEl>
                                      </p:cBhvr>
                                    </p:animEffect>
                                    <p:anim calcmode="lin" valueType="num">
                                      <p:cBhvr>
                                        <p:cTn id="23"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8" dur="26">
                                          <p:stCondLst>
                                            <p:cond delay="650"/>
                                          </p:stCondLst>
                                        </p:cTn>
                                        <p:tgtEl>
                                          <p:spTgt spid="1026"/>
                                        </p:tgtEl>
                                      </p:cBhvr>
                                      <p:to x="100000" y="60000"/>
                                    </p:animScale>
                                    <p:animScale>
                                      <p:cBhvr>
                                        <p:cTn id="29" dur="166" decel="50000">
                                          <p:stCondLst>
                                            <p:cond delay="676"/>
                                          </p:stCondLst>
                                        </p:cTn>
                                        <p:tgtEl>
                                          <p:spTgt spid="1026"/>
                                        </p:tgtEl>
                                      </p:cBhvr>
                                      <p:to x="100000" y="100000"/>
                                    </p:animScale>
                                    <p:animScale>
                                      <p:cBhvr>
                                        <p:cTn id="30" dur="26">
                                          <p:stCondLst>
                                            <p:cond delay="1312"/>
                                          </p:stCondLst>
                                        </p:cTn>
                                        <p:tgtEl>
                                          <p:spTgt spid="1026"/>
                                        </p:tgtEl>
                                      </p:cBhvr>
                                      <p:to x="100000" y="80000"/>
                                    </p:animScale>
                                    <p:animScale>
                                      <p:cBhvr>
                                        <p:cTn id="31" dur="166" decel="50000">
                                          <p:stCondLst>
                                            <p:cond delay="1338"/>
                                          </p:stCondLst>
                                        </p:cTn>
                                        <p:tgtEl>
                                          <p:spTgt spid="1026"/>
                                        </p:tgtEl>
                                      </p:cBhvr>
                                      <p:to x="100000" y="100000"/>
                                    </p:animScale>
                                    <p:animScale>
                                      <p:cBhvr>
                                        <p:cTn id="32" dur="26">
                                          <p:stCondLst>
                                            <p:cond delay="1642"/>
                                          </p:stCondLst>
                                        </p:cTn>
                                        <p:tgtEl>
                                          <p:spTgt spid="1026"/>
                                        </p:tgtEl>
                                      </p:cBhvr>
                                      <p:to x="100000" y="90000"/>
                                    </p:animScale>
                                    <p:animScale>
                                      <p:cBhvr>
                                        <p:cTn id="33" dur="166" decel="50000">
                                          <p:stCondLst>
                                            <p:cond delay="1668"/>
                                          </p:stCondLst>
                                        </p:cTn>
                                        <p:tgtEl>
                                          <p:spTgt spid="1026"/>
                                        </p:tgtEl>
                                      </p:cBhvr>
                                      <p:to x="100000" y="100000"/>
                                    </p:animScale>
                                    <p:animScale>
                                      <p:cBhvr>
                                        <p:cTn id="34" dur="26">
                                          <p:stCondLst>
                                            <p:cond delay="1808"/>
                                          </p:stCondLst>
                                        </p:cTn>
                                        <p:tgtEl>
                                          <p:spTgt spid="1026"/>
                                        </p:tgtEl>
                                      </p:cBhvr>
                                      <p:to x="100000" y="95000"/>
                                    </p:animScale>
                                    <p:animScale>
                                      <p:cBhvr>
                                        <p:cTn id="35" dur="166" decel="50000">
                                          <p:stCondLst>
                                            <p:cond delay="1834"/>
                                          </p:stCondLst>
                                        </p:cTn>
                                        <p:tgtEl>
                                          <p:spTgt spid="1026"/>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Effect transition="in" filter="wipe(down)">
                                      <p:cBhvr>
                                        <p:cTn id="40" dur="500"/>
                                        <p:tgtEl>
                                          <p:spTgt spid="2">
                                            <p:txEl>
                                              <p:pRg st="3" end="3"/>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00"/>
                                        <p:tgtEl>
                                          <p:spTgt spid="2">
                                            <p:txEl>
                                              <p:pRg st="4" end="4"/>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
                                            <p:txEl>
                                              <p:pRg st="5" end="5"/>
                                            </p:txEl>
                                          </p:spTgt>
                                        </p:tgtEl>
                                        <p:attrNameLst>
                                          <p:attrName>style.visibility</p:attrName>
                                        </p:attrNameLst>
                                      </p:cBhvr>
                                      <p:to>
                                        <p:strVal val="visible"/>
                                      </p:to>
                                    </p:set>
                                    <p:animEffect transition="in" filter="wipe(down)">
                                      <p:cBhvr>
                                        <p:cTn id="4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766FC-CC55-4A14-9098-320C3BCC8ACB}"/>
              </a:ext>
            </a:extLst>
          </p:cNvPr>
          <p:cNvSpPr>
            <a:spLocks noGrp="1"/>
          </p:cNvSpPr>
          <p:nvPr>
            <p:ph type="title"/>
          </p:nvPr>
        </p:nvSpPr>
        <p:spPr/>
        <p:txBody>
          <a:bodyPr/>
          <a:lstStyle/>
          <a:p>
            <a:pPr algn="ctr"/>
            <a:r>
              <a:rPr lang="en-US" dirty="0"/>
              <a:t>BREAKING NEWS</a:t>
            </a:r>
          </a:p>
        </p:txBody>
      </p:sp>
      <p:sp>
        <p:nvSpPr>
          <p:cNvPr id="3" name="Text Placeholder 2">
            <a:extLst>
              <a:ext uri="{FF2B5EF4-FFF2-40B4-BE49-F238E27FC236}">
                <a16:creationId xmlns:a16="http://schemas.microsoft.com/office/drawing/2014/main" id="{718B15EA-C18C-4BED-AB80-86E2AEE69BD6}"/>
              </a:ext>
            </a:extLst>
          </p:cNvPr>
          <p:cNvSpPr>
            <a:spLocks noGrp="1"/>
          </p:cNvSpPr>
          <p:nvPr>
            <p:ph type="body" idx="1"/>
          </p:nvPr>
        </p:nvSpPr>
        <p:spPr>
          <a:xfrm>
            <a:off x="311700" y="1356967"/>
            <a:ext cx="8520600" cy="4734866"/>
          </a:xfrm>
        </p:spPr>
        <p:txBody>
          <a:bodyPr>
            <a:normAutofit fontScale="77500" lnSpcReduction="20000"/>
          </a:bodyPr>
          <a:lstStyle/>
          <a:p>
            <a:r>
              <a:rPr lang="en-US" dirty="0"/>
              <a:t>-Rock Hill police just ended a high-speed chase on I-77 South.</a:t>
            </a:r>
          </a:p>
          <a:p>
            <a:endParaRPr lang="en-US" dirty="0"/>
          </a:p>
          <a:p>
            <a:r>
              <a:rPr lang="en-US" dirty="0"/>
              <a:t>-They were in pursuit of a suspect of a bank robbery earlier this morning in Charlotte.</a:t>
            </a:r>
          </a:p>
          <a:p>
            <a:endParaRPr lang="en-US" dirty="0"/>
          </a:p>
          <a:p>
            <a:r>
              <a:rPr lang="en-US" dirty="0"/>
              <a:t>-The pursuit ended at approximately 7:10am with the help of citizens who helped police blockade the suspect’s moving vehicle and eventually came to a complete stop along the highway, forcing the highway to temporarily close.</a:t>
            </a:r>
          </a:p>
          <a:p>
            <a:endParaRPr lang="en-US" dirty="0"/>
          </a:p>
          <a:p>
            <a:r>
              <a:rPr lang="en-US" dirty="0"/>
              <a:t>-The suspect, Kenneth Moore, 46, was taken into custody in Rock Hill, SC around 7:15am by Rock Hill police</a:t>
            </a:r>
          </a:p>
          <a:p>
            <a:endParaRPr lang="en-US" dirty="0"/>
          </a:p>
          <a:p>
            <a:r>
              <a:rPr lang="en-US" dirty="0"/>
              <a:t>-Moore has since been handed over to Charlotte Mecklenburg Police Department</a:t>
            </a:r>
          </a:p>
        </p:txBody>
      </p:sp>
    </p:spTree>
    <p:extLst>
      <p:ext uri="{BB962C8B-B14F-4D97-AF65-F5344CB8AC3E}">
        <p14:creationId xmlns:p14="http://schemas.microsoft.com/office/powerpoint/2010/main" val="2284065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232DA-AE85-4C04-BC03-03303D9A7971}"/>
              </a:ext>
            </a:extLst>
          </p:cNvPr>
          <p:cNvSpPr>
            <a:spLocks noGrp="1"/>
          </p:cNvSpPr>
          <p:nvPr>
            <p:ph type="title"/>
          </p:nvPr>
        </p:nvSpPr>
        <p:spPr/>
        <p:txBody>
          <a:bodyPr/>
          <a:lstStyle/>
          <a:p>
            <a:pPr algn="ctr"/>
            <a:r>
              <a:rPr lang="en-US" dirty="0"/>
              <a:t>Quotes aren’t always short…</a:t>
            </a:r>
          </a:p>
        </p:txBody>
      </p:sp>
      <p:sp>
        <p:nvSpPr>
          <p:cNvPr id="3" name="Text Placeholder 2">
            <a:extLst>
              <a:ext uri="{FF2B5EF4-FFF2-40B4-BE49-F238E27FC236}">
                <a16:creationId xmlns:a16="http://schemas.microsoft.com/office/drawing/2014/main" id="{9F89354B-D93D-4168-A260-2060EBBB6393}"/>
              </a:ext>
            </a:extLst>
          </p:cNvPr>
          <p:cNvSpPr>
            <a:spLocks noGrp="1"/>
          </p:cNvSpPr>
          <p:nvPr>
            <p:ph type="body" idx="1"/>
          </p:nvPr>
        </p:nvSpPr>
        <p:spPr/>
        <p:txBody>
          <a:bodyPr>
            <a:normAutofit fontScale="77500" lnSpcReduction="20000"/>
          </a:bodyPr>
          <a:lstStyle/>
          <a:p>
            <a:r>
              <a:rPr lang="en-US" dirty="0"/>
              <a:t>-A spokesperson for CMPD, Lieutenant Lisa Fitzgibbons, stated the following (which you were able to record, along with the other press present): </a:t>
            </a:r>
          </a:p>
          <a:p>
            <a:endParaRPr lang="en-US" dirty="0"/>
          </a:p>
          <a:p>
            <a:r>
              <a:rPr lang="en-US" dirty="0"/>
              <a:t>“Thanks to the joint efforts of Rock Hill police and the brave citizens who were simply on their way to work this morning, the pursuit ended and the suspect was taken into custody. We are thankful that no one was hurt, especially the citizens who assisted police in slowing the suspect’s vehicle. Anything could’ve happened along that highway, and even though the suspect was not armed, he could’ve been, and that could’ve resulted in a very different story this morning. Like I said, thankfully no one was hurt, and that’s all the questions we’re able to take at this time. Thank you.”</a:t>
            </a:r>
          </a:p>
          <a:p>
            <a:endParaRPr lang="en-US" dirty="0"/>
          </a:p>
          <a:p>
            <a:r>
              <a:rPr lang="en-US" dirty="0"/>
              <a:t>On your paper, underline the most important and usable portions of the above quote. </a:t>
            </a:r>
          </a:p>
          <a:p>
            <a:endParaRPr lang="en-US" dirty="0"/>
          </a:p>
        </p:txBody>
      </p:sp>
    </p:spTree>
    <p:extLst>
      <p:ext uri="{BB962C8B-B14F-4D97-AF65-F5344CB8AC3E}">
        <p14:creationId xmlns:p14="http://schemas.microsoft.com/office/powerpoint/2010/main" val="173882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Write your own story!</a:t>
            </a:r>
            <a:br>
              <a:rPr lang="en-US" dirty="0"/>
            </a:br>
            <a:r>
              <a:rPr lang="en-US" dirty="0"/>
              <a:t>On a separate sheet—</a:t>
            </a:r>
            <a:br>
              <a:rPr lang="en-US" dirty="0"/>
            </a:br>
            <a:r>
              <a:rPr lang="en-US" dirty="0">
                <a:solidFill>
                  <a:srgbClr val="FFFF00"/>
                </a:solidFill>
              </a:rPr>
              <a:t>you’re turning this in!</a:t>
            </a:r>
          </a:p>
        </p:txBody>
      </p:sp>
      <p:sp>
        <p:nvSpPr>
          <p:cNvPr id="3" name="Text Placeholder 2"/>
          <p:cNvSpPr>
            <a:spLocks noGrp="1"/>
          </p:cNvSpPr>
          <p:nvPr>
            <p:ph type="body" idx="1"/>
          </p:nvPr>
        </p:nvSpPr>
        <p:spPr>
          <a:xfrm>
            <a:off x="311700" y="2132490"/>
            <a:ext cx="8520600" cy="4446400"/>
          </a:xfrm>
        </p:spPr>
        <p:txBody>
          <a:bodyPr>
            <a:normAutofit lnSpcReduction="10000"/>
          </a:bodyPr>
          <a:lstStyle/>
          <a:p>
            <a:r>
              <a:rPr lang="en-US" dirty="0"/>
              <a:t>The story: the most interesting</a:t>
            </a:r>
          </a:p>
          <a:p>
            <a:pPr marL="0" indent="0">
              <a:buNone/>
            </a:pPr>
            <a:r>
              <a:rPr lang="en-US" dirty="0"/>
              <a:t>thing that happened to you </a:t>
            </a:r>
          </a:p>
          <a:p>
            <a:pPr marL="0" indent="0">
              <a:buNone/>
            </a:pPr>
            <a:r>
              <a:rPr lang="en-US" dirty="0"/>
              <a:t>this past weekend (i.e. the school</a:t>
            </a:r>
          </a:p>
          <a:p>
            <a:pPr marL="0" indent="0">
              <a:buNone/>
            </a:pPr>
            <a:r>
              <a:rPr lang="en-US" dirty="0"/>
              <a:t>dance)</a:t>
            </a:r>
          </a:p>
          <a:p>
            <a:pPr marL="0" indent="0">
              <a:buNone/>
            </a:pPr>
            <a:endParaRPr lang="en-US" dirty="0"/>
          </a:p>
          <a:p>
            <a:pPr marL="0" indent="0">
              <a:buNone/>
            </a:pPr>
            <a:r>
              <a:rPr lang="en-US" dirty="0"/>
              <a:t>After choosing this, write out the details—including more than just the 5 </a:t>
            </a:r>
            <a:r>
              <a:rPr lang="en-US" dirty="0" err="1"/>
              <a:t>Ws</a:t>
            </a:r>
            <a:r>
              <a:rPr lang="en-US" dirty="0"/>
              <a:t>.</a:t>
            </a:r>
          </a:p>
          <a:p>
            <a:pPr marL="0" indent="0">
              <a:buNone/>
            </a:pPr>
            <a:r>
              <a:rPr lang="en-US" dirty="0"/>
              <a:t>Identify your 5 </a:t>
            </a:r>
            <a:r>
              <a:rPr lang="en-US" dirty="0" err="1"/>
              <a:t>Ws</a:t>
            </a:r>
            <a:r>
              <a:rPr lang="en-US" dirty="0"/>
              <a:t> (you can color-code them if it helps you), choose your hook, and write the rest of your story!</a:t>
            </a:r>
          </a:p>
          <a:p>
            <a:pPr marL="0" indent="0">
              <a:buNone/>
            </a:pPr>
            <a:endParaRPr lang="en-US" dirty="0"/>
          </a:p>
          <a:p>
            <a:pPr marL="0" indent="0">
              <a:buNone/>
            </a:pPr>
            <a:r>
              <a:rPr lang="en-US" dirty="0"/>
              <a:t>The story won’t be long! News stories are short!</a:t>
            </a:r>
          </a:p>
        </p:txBody>
      </p:sp>
      <p:grpSp>
        <p:nvGrpSpPr>
          <p:cNvPr id="4" name="Group 3"/>
          <p:cNvGrpSpPr/>
          <p:nvPr/>
        </p:nvGrpSpPr>
        <p:grpSpPr>
          <a:xfrm>
            <a:off x="4795678" y="228600"/>
            <a:ext cx="4047508" cy="3352800"/>
            <a:chOff x="2529425" y="1143125"/>
            <a:chExt cx="4053400" cy="3947575"/>
          </a:xfrm>
        </p:grpSpPr>
        <p:sp>
          <p:nvSpPr>
            <p:cNvPr id="5" name="Shape 83"/>
            <p:cNvSpPr/>
            <p:nvPr/>
          </p:nvSpPr>
          <p:spPr>
            <a:xfrm>
              <a:off x="2529425" y="1143125"/>
              <a:ext cx="4053400" cy="3947575"/>
            </a:xfrm>
            <a:prstGeom prst="flowChartMerg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D9EAD3"/>
                </a:highlight>
              </a:endParaRPr>
            </a:p>
          </p:txBody>
        </p:sp>
        <p:cxnSp>
          <p:nvCxnSpPr>
            <p:cNvPr id="6" name="Shape 84"/>
            <p:cNvCxnSpPr/>
            <p:nvPr/>
          </p:nvCxnSpPr>
          <p:spPr>
            <a:xfrm>
              <a:off x="3079750" y="2233200"/>
              <a:ext cx="2952600" cy="0"/>
            </a:xfrm>
            <a:prstGeom prst="straightConnector1">
              <a:avLst/>
            </a:prstGeom>
            <a:noFill/>
            <a:ln w="9525" cap="flat" cmpd="sng">
              <a:solidFill>
                <a:schemeClr val="dk2"/>
              </a:solidFill>
              <a:prstDash val="solid"/>
              <a:round/>
              <a:headEnd type="none" w="lg" len="lg"/>
              <a:tailEnd type="none" w="lg" len="lg"/>
            </a:ln>
          </p:spPr>
        </p:cxnSp>
        <p:cxnSp>
          <p:nvCxnSpPr>
            <p:cNvPr id="7" name="Shape 85"/>
            <p:cNvCxnSpPr/>
            <p:nvPr/>
          </p:nvCxnSpPr>
          <p:spPr>
            <a:xfrm>
              <a:off x="3693575" y="3397375"/>
              <a:ext cx="1735800" cy="0"/>
            </a:xfrm>
            <a:prstGeom prst="straightConnector1">
              <a:avLst/>
            </a:prstGeom>
            <a:noFill/>
            <a:ln w="9525" cap="flat" cmpd="sng">
              <a:solidFill>
                <a:schemeClr val="dk2"/>
              </a:solidFill>
              <a:prstDash val="solid"/>
              <a:round/>
              <a:headEnd type="none" w="lg" len="lg"/>
              <a:tailEnd type="none" w="lg" len="lg"/>
            </a:ln>
          </p:spPr>
        </p:cxnSp>
        <p:sp>
          <p:nvSpPr>
            <p:cNvPr id="8" name="Shape 86"/>
            <p:cNvSpPr txBox="1"/>
            <p:nvPr/>
          </p:nvSpPr>
          <p:spPr>
            <a:xfrm>
              <a:off x="2984549" y="1184163"/>
              <a:ext cx="3174900" cy="444600"/>
            </a:xfrm>
            <a:prstGeom prst="rect">
              <a:avLst/>
            </a:prstGeom>
            <a:noFill/>
            <a:ln>
              <a:noFill/>
            </a:ln>
          </p:spPr>
          <p:txBody>
            <a:bodyPr lIns="91425" tIns="91425" rIns="91425" bIns="91425" anchor="t" anchorCtr="0">
              <a:noAutofit/>
            </a:bodyPr>
            <a:lstStyle/>
            <a:p>
              <a:pPr lvl="0" algn="ctr">
                <a:spcBef>
                  <a:spcPts val="0"/>
                </a:spcBef>
                <a:buNone/>
              </a:pPr>
              <a:r>
                <a:rPr lang="en" b="1" dirty="0">
                  <a:solidFill>
                    <a:srgbClr val="002060"/>
                  </a:solidFill>
                  <a:latin typeface="Times New Roman"/>
                  <a:ea typeface="Times New Roman"/>
                  <a:cs typeface="Times New Roman"/>
                  <a:sym typeface="Times New Roman"/>
                </a:rPr>
                <a:t>MOST NEWSWORTHY INFORMATION</a:t>
              </a:r>
            </a:p>
            <a:p>
              <a:pPr lvl="0" algn="ctr">
                <a:spcBef>
                  <a:spcPts val="0"/>
                </a:spcBef>
                <a:buNone/>
              </a:pPr>
              <a:r>
                <a:rPr lang="en" sz="1200" b="1" dirty="0">
                  <a:latin typeface="Times New Roman"/>
                  <a:ea typeface="Times New Roman"/>
                  <a:cs typeface="Times New Roman"/>
                  <a:sym typeface="Times New Roman"/>
                </a:rPr>
                <a:t>Who? What? When? Where? Why? How?</a:t>
              </a:r>
            </a:p>
          </p:txBody>
        </p:sp>
        <p:sp>
          <p:nvSpPr>
            <p:cNvPr id="9" name="Shape 87"/>
            <p:cNvSpPr txBox="1"/>
            <p:nvPr/>
          </p:nvSpPr>
          <p:spPr>
            <a:xfrm>
              <a:off x="3630000" y="2503075"/>
              <a:ext cx="1884000" cy="444600"/>
            </a:xfrm>
            <a:prstGeom prst="rect">
              <a:avLst/>
            </a:prstGeom>
            <a:noFill/>
            <a:ln>
              <a:noFill/>
            </a:ln>
          </p:spPr>
          <p:txBody>
            <a:bodyPr lIns="91425" tIns="91425" rIns="91425" bIns="91425" anchor="t" anchorCtr="0">
              <a:noAutofit/>
            </a:bodyPr>
            <a:lstStyle/>
            <a:p>
              <a:pPr lvl="0" algn="ctr" rtl="0">
                <a:spcBef>
                  <a:spcPts val="0"/>
                </a:spcBef>
                <a:buNone/>
              </a:pPr>
              <a:r>
                <a:rPr lang="en" b="1" dirty="0">
                  <a:solidFill>
                    <a:srgbClr val="002060"/>
                  </a:solidFill>
                  <a:latin typeface="Times New Roman"/>
                  <a:ea typeface="Times New Roman"/>
                  <a:cs typeface="Times New Roman"/>
                  <a:sym typeface="Times New Roman"/>
                </a:rPr>
                <a:t>IMPORTANT DETAILS</a:t>
              </a:r>
            </a:p>
          </p:txBody>
        </p:sp>
        <p:sp>
          <p:nvSpPr>
            <p:cNvPr id="10" name="Shape 88"/>
            <p:cNvSpPr txBox="1"/>
            <p:nvPr/>
          </p:nvSpPr>
          <p:spPr>
            <a:xfrm>
              <a:off x="4037549" y="3459927"/>
              <a:ext cx="1068900" cy="774300"/>
            </a:xfrm>
            <a:prstGeom prst="rect">
              <a:avLst/>
            </a:prstGeom>
            <a:noFill/>
            <a:ln>
              <a:noFill/>
            </a:ln>
          </p:spPr>
          <p:txBody>
            <a:bodyPr lIns="91425" tIns="91425" rIns="91425" bIns="91425" anchor="t" anchorCtr="0">
              <a:noAutofit/>
            </a:bodyPr>
            <a:lstStyle/>
            <a:p>
              <a:pPr lvl="0" algn="ctr">
                <a:spcBef>
                  <a:spcPts val="0"/>
                </a:spcBef>
                <a:buNone/>
              </a:pPr>
              <a:r>
                <a:rPr lang="en" sz="1200" b="1" dirty="0">
                  <a:solidFill>
                    <a:srgbClr val="002060"/>
                  </a:solidFill>
                  <a:latin typeface="Times New Roman"/>
                  <a:ea typeface="Times New Roman"/>
                  <a:cs typeface="Times New Roman"/>
                  <a:sym typeface="Times New Roman"/>
                </a:rPr>
                <a:t>GENERAL</a:t>
              </a:r>
            </a:p>
            <a:p>
              <a:pPr lvl="0" algn="ctr" rtl="0">
                <a:spcBef>
                  <a:spcPts val="0"/>
                </a:spcBef>
                <a:buNone/>
              </a:pPr>
              <a:r>
                <a:rPr lang="en" sz="1200" b="1" dirty="0">
                  <a:solidFill>
                    <a:srgbClr val="002060"/>
                  </a:solidFill>
                  <a:latin typeface="Times New Roman"/>
                  <a:ea typeface="Times New Roman"/>
                  <a:cs typeface="Times New Roman"/>
                  <a:sym typeface="Times New Roman"/>
                </a:rPr>
                <a:t>INFO &amp; OTHER DETAILS</a:t>
              </a:r>
            </a:p>
          </p:txBody>
        </p:sp>
      </p:grpSp>
    </p:spTree>
    <p:extLst>
      <p:ext uri="{BB962C8B-B14F-4D97-AF65-F5344CB8AC3E}">
        <p14:creationId xmlns:p14="http://schemas.microsoft.com/office/powerpoint/2010/main" val="384142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12A896-8378-43CB-894E-16AC0D2D49F6}"/>
              </a:ext>
            </a:extLst>
          </p:cNvPr>
          <p:cNvSpPr>
            <a:spLocks noGrp="1"/>
          </p:cNvSpPr>
          <p:nvPr>
            <p:ph sz="half" idx="1"/>
          </p:nvPr>
        </p:nvSpPr>
        <p:spPr>
          <a:xfrm>
            <a:off x="5029200" y="1676400"/>
            <a:ext cx="3611880" cy="4572000"/>
          </a:xfrm>
        </p:spPr>
        <p:txBody>
          <a:bodyPr/>
          <a:lstStyle/>
          <a:p>
            <a:pPr marL="731520" lvl="2" indent="0">
              <a:buNone/>
            </a:pPr>
            <a:r>
              <a:rPr lang="en-US" sz="2400" b="1" dirty="0">
                <a:solidFill>
                  <a:schemeClr val="accent5"/>
                </a:solidFill>
              </a:rPr>
              <a:t>The most important part of the story is the result or outcome.</a:t>
            </a:r>
          </a:p>
          <a:p>
            <a:pPr marL="731520" lvl="2" indent="0">
              <a:buNone/>
            </a:pPr>
            <a:endParaRPr lang="en-US" sz="2400" b="1" dirty="0">
              <a:solidFill>
                <a:schemeClr val="accent5"/>
              </a:solidFill>
            </a:endParaRPr>
          </a:p>
          <a:p>
            <a:pPr marL="0" indent="0">
              <a:buNone/>
            </a:pPr>
            <a:r>
              <a:rPr lang="en-US" b="1" i="1" dirty="0">
                <a:solidFill>
                  <a:srgbClr val="FFFF00"/>
                </a:solidFill>
                <a:effectLst>
                  <a:outerShdw blurRad="38100" dist="38100" dir="2700000" algn="tl">
                    <a:srgbClr val="000000">
                      <a:alpha val="43137"/>
                    </a:srgbClr>
                  </a:outerShdw>
                </a:effectLst>
              </a:rPr>
              <a:t>That’s</a:t>
            </a:r>
            <a:r>
              <a:rPr lang="en-US" b="1" dirty="0">
                <a:solidFill>
                  <a:srgbClr val="FFFF00"/>
                </a:solidFill>
              </a:rPr>
              <a:t> where a journalist starts… </a:t>
            </a:r>
          </a:p>
          <a:p>
            <a:pPr lvl="1"/>
            <a:r>
              <a:rPr lang="en-US" b="1" dirty="0">
                <a:solidFill>
                  <a:srgbClr val="FFFF00"/>
                </a:solidFill>
              </a:rPr>
              <a:t>The story begins with the way the story ends…</a:t>
            </a:r>
          </a:p>
          <a:p>
            <a:endParaRPr lang="en-US" dirty="0"/>
          </a:p>
        </p:txBody>
      </p:sp>
      <p:sp>
        <p:nvSpPr>
          <p:cNvPr id="4" name="Title 3">
            <a:extLst>
              <a:ext uri="{FF2B5EF4-FFF2-40B4-BE49-F238E27FC236}">
                <a16:creationId xmlns:a16="http://schemas.microsoft.com/office/drawing/2014/main" id="{F64F78EA-F962-446E-A428-A40644CCA0B1}"/>
              </a:ext>
            </a:extLst>
          </p:cNvPr>
          <p:cNvSpPr>
            <a:spLocks noGrp="1"/>
          </p:cNvSpPr>
          <p:nvPr>
            <p:ph type="title"/>
          </p:nvPr>
        </p:nvSpPr>
        <p:spPr>
          <a:xfrm>
            <a:off x="762000" y="177801"/>
            <a:ext cx="7772401" cy="1239837"/>
          </a:xfrm>
        </p:spPr>
        <p:txBody>
          <a:bodyPr/>
          <a:lstStyle/>
          <a:p>
            <a:r>
              <a:rPr lang="en-US" dirty="0"/>
              <a:t>What’s the Story</a:t>
            </a:r>
            <a:r>
              <a:rPr lang="en-US" i="1" dirty="0"/>
              <a:t> Actually </a:t>
            </a:r>
            <a:r>
              <a:rPr lang="en-US" dirty="0"/>
              <a:t>About?</a:t>
            </a:r>
          </a:p>
        </p:txBody>
      </p:sp>
      <p:pic>
        <p:nvPicPr>
          <p:cNvPr id="2050" name="Picture 2" descr="Image result for journalist interview">
            <a:extLst>
              <a:ext uri="{FF2B5EF4-FFF2-40B4-BE49-F238E27FC236}">
                <a16:creationId xmlns:a16="http://schemas.microsoft.com/office/drawing/2014/main" id="{523C3B6E-4B06-4371-8F67-4747274E573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524000" y="1828800"/>
            <a:ext cx="3613150" cy="12984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journalist interview">
            <a:extLst>
              <a:ext uri="{FF2B5EF4-FFF2-40B4-BE49-F238E27FC236}">
                <a16:creationId xmlns:a16="http://schemas.microsoft.com/office/drawing/2014/main" id="{7CD66D2A-2D79-434C-B36D-81AC732E3A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939" y="3667818"/>
            <a:ext cx="3810001" cy="2119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2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88514" y="1382260"/>
            <a:ext cx="7869686" cy="5181475"/>
            <a:chOff x="2529425" y="1143125"/>
            <a:chExt cx="5217525" cy="3947575"/>
          </a:xfrm>
        </p:grpSpPr>
        <p:sp>
          <p:nvSpPr>
            <p:cNvPr id="6" name="Shape 83"/>
            <p:cNvSpPr/>
            <p:nvPr/>
          </p:nvSpPr>
          <p:spPr>
            <a:xfrm>
              <a:off x="2529425" y="1143125"/>
              <a:ext cx="4053400" cy="3947575"/>
            </a:xfrm>
            <a:prstGeom prst="flowChartMerg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highlight>
                  <a:srgbClr val="D9EAD3"/>
                </a:highlight>
              </a:endParaRPr>
            </a:p>
          </p:txBody>
        </p:sp>
        <p:cxnSp>
          <p:nvCxnSpPr>
            <p:cNvPr id="7" name="Shape 84"/>
            <p:cNvCxnSpPr/>
            <p:nvPr/>
          </p:nvCxnSpPr>
          <p:spPr>
            <a:xfrm>
              <a:off x="3079750" y="2233200"/>
              <a:ext cx="2952600" cy="0"/>
            </a:xfrm>
            <a:prstGeom prst="straightConnector1">
              <a:avLst/>
            </a:prstGeom>
            <a:noFill/>
            <a:ln w="9525" cap="flat" cmpd="sng">
              <a:solidFill>
                <a:schemeClr val="dk2"/>
              </a:solidFill>
              <a:prstDash val="solid"/>
              <a:round/>
              <a:headEnd type="none" w="lg" len="lg"/>
              <a:tailEnd type="none" w="lg" len="lg"/>
            </a:ln>
          </p:spPr>
        </p:cxnSp>
        <p:cxnSp>
          <p:nvCxnSpPr>
            <p:cNvPr id="8" name="Shape 85"/>
            <p:cNvCxnSpPr/>
            <p:nvPr/>
          </p:nvCxnSpPr>
          <p:spPr>
            <a:xfrm>
              <a:off x="3693575" y="3397375"/>
              <a:ext cx="1735800" cy="0"/>
            </a:xfrm>
            <a:prstGeom prst="straightConnector1">
              <a:avLst/>
            </a:prstGeom>
            <a:noFill/>
            <a:ln w="9525" cap="flat" cmpd="sng">
              <a:solidFill>
                <a:schemeClr val="dk2"/>
              </a:solidFill>
              <a:prstDash val="solid"/>
              <a:round/>
              <a:headEnd type="none" w="lg" len="lg"/>
              <a:tailEnd type="none" w="lg" len="lg"/>
            </a:ln>
          </p:spPr>
        </p:cxnSp>
        <p:sp>
          <p:nvSpPr>
            <p:cNvPr id="9" name="Shape 86"/>
            <p:cNvSpPr txBox="1"/>
            <p:nvPr/>
          </p:nvSpPr>
          <p:spPr>
            <a:xfrm>
              <a:off x="3079750" y="1333625"/>
              <a:ext cx="3174900" cy="444600"/>
            </a:xfrm>
            <a:prstGeom prst="rect">
              <a:avLst/>
            </a:prstGeom>
            <a:noFill/>
            <a:ln>
              <a:noFill/>
            </a:ln>
          </p:spPr>
          <p:txBody>
            <a:bodyPr lIns="91425" tIns="91425" rIns="91425" bIns="91425" anchor="t" anchorCtr="0">
              <a:noAutofit/>
            </a:bodyPr>
            <a:lstStyle/>
            <a:p>
              <a:pPr lvl="0" algn="ctr">
                <a:spcBef>
                  <a:spcPts val="0"/>
                </a:spcBef>
                <a:buNone/>
              </a:pPr>
              <a:r>
                <a:rPr lang="en" sz="2400" b="1" dirty="0">
                  <a:solidFill>
                    <a:srgbClr val="002060"/>
                  </a:solidFill>
                  <a:latin typeface="Times New Roman"/>
                  <a:ea typeface="Times New Roman"/>
                  <a:cs typeface="Times New Roman"/>
                  <a:sym typeface="Times New Roman"/>
                </a:rPr>
                <a:t>MOST NEWSWORTHY INFORMATION</a:t>
              </a:r>
            </a:p>
            <a:p>
              <a:pPr lvl="0" algn="ctr">
                <a:spcBef>
                  <a:spcPts val="0"/>
                </a:spcBef>
                <a:buNone/>
              </a:pPr>
              <a:r>
                <a:rPr lang="en" sz="1600" b="1" dirty="0">
                  <a:solidFill>
                    <a:srgbClr val="FFFF00"/>
                  </a:solidFill>
                  <a:latin typeface="Times New Roman"/>
                  <a:ea typeface="Times New Roman"/>
                  <a:cs typeface="Times New Roman"/>
                  <a:sym typeface="Times New Roman"/>
                </a:rPr>
                <a:t>Who? What? When? Where? Why? How?</a:t>
              </a:r>
            </a:p>
          </p:txBody>
        </p:sp>
        <p:sp>
          <p:nvSpPr>
            <p:cNvPr id="10" name="Shape 87"/>
            <p:cNvSpPr txBox="1"/>
            <p:nvPr/>
          </p:nvSpPr>
          <p:spPr>
            <a:xfrm>
              <a:off x="3630000" y="2503075"/>
              <a:ext cx="1884000" cy="444600"/>
            </a:xfrm>
            <a:prstGeom prst="rect">
              <a:avLst/>
            </a:prstGeom>
            <a:noFill/>
            <a:ln>
              <a:noFill/>
            </a:ln>
          </p:spPr>
          <p:txBody>
            <a:bodyPr lIns="91425" tIns="91425" rIns="91425" bIns="91425" anchor="t" anchorCtr="0">
              <a:noAutofit/>
            </a:bodyPr>
            <a:lstStyle/>
            <a:p>
              <a:pPr lvl="0" algn="ctr" rtl="0">
                <a:spcBef>
                  <a:spcPts val="0"/>
                </a:spcBef>
                <a:buNone/>
              </a:pPr>
              <a:r>
                <a:rPr lang="en" sz="2400" b="1" dirty="0">
                  <a:solidFill>
                    <a:srgbClr val="002060"/>
                  </a:solidFill>
                  <a:latin typeface="Times New Roman"/>
                  <a:ea typeface="Times New Roman"/>
                  <a:cs typeface="Times New Roman"/>
                  <a:sym typeface="Times New Roman"/>
                </a:rPr>
                <a:t>IMPORTANT DETAILS</a:t>
              </a:r>
            </a:p>
          </p:txBody>
        </p:sp>
        <p:sp>
          <p:nvSpPr>
            <p:cNvPr id="11" name="Shape 88"/>
            <p:cNvSpPr txBox="1"/>
            <p:nvPr/>
          </p:nvSpPr>
          <p:spPr>
            <a:xfrm>
              <a:off x="4044950" y="3543925"/>
              <a:ext cx="1068900" cy="774300"/>
            </a:xfrm>
            <a:prstGeom prst="rect">
              <a:avLst/>
            </a:prstGeom>
            <a:noFill/>
            <a:ln>
              <a:noFill/>
            </a:ln>
          </p:spPr>
          <p:txBody>
            <a:bodyPr lIns="91425" tIns="91425" rIns="91425" bIns="91425" anchor="t" anchorCtr="0">
              <a:noAutofit/>
            </a:bodyPr>
            <a:lstStyle/>
            <a:p>
              <a:pPr lvl="0" algn="ctr">
                <a:spcBef>
                  <a:spcPts val="0"/>
                </a:spcBef>
                <a:buNone/>
              </a:pPr>
              <a:r>
                <a:rPr lang="en" sz="1400" b="1" dirty="0">
                  <a:solidFill>
                    <a:srgbClr val="002060"/>
                  </a:solidFill>
                  <a:latin typeface="Times New Roman"/>
                  <a:ea typeface="Times New Roman"/>
                  <a:cs typeface="Times New Roman"/>
                  <a:sym typeface="Times New Roman"/>
                </a:rPr>
                <a:t>GENERAL</a:t>
              </a:r>
            </a:p>
            <a:p>
              <a:pPr lvl="0" algn="ctr" rtl="0">
                <a:spcBef>
                  <a:spcPts val="0"/>
                </a:spcBef>
                <a:buNone/>
              </a:pPr>
              <a:r>
                <a:rPr lang="en" sz="1400" b="1" dirty="0">
                  <a:solidFill>
                    <a:srgbClr val="002060"/>
                  </a:solidFill>
                  <a:latin typeface="Times New Roman"/>
                  <a:ea typeface="Times New Roman"/>
                  <a:cs typeface="Times New Roman"/>
                  <a:sym typeface="Times New Roman"/>
                </a:rPr>
                <a:t>INFO &amp; OTHER DETAILS</a:t>
              </a:r>
            </a:p>
          </p:txBody>
        </p:sp>
        <p:sp>
          <p:nvSpPr>
            <p:cNvPr id="12" name="Shape 89"/>
            <p:cNvSpPr/>
            <p:nvPr/>
          </p:nvSpPr>
          <p:spPr>
            <a:xfrm>
              <a:off x="6582675" y="1143125"/>
              <a:ext cx="1164275" cy="1090075"/>
            </a:xfrm>
            <a:prstGeom prst="bracePair">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1400" b="1" i="1" u="sng" dirty="0">
                  <a:solidFill>
                    <a:srgbClr val="7030A0"/>
                  </a:solidFill>
                  <a:effectLst>
                    <a:outerShdw blurRad="38100" dist="38100" dir="2700000" algn="tl">
                      <a:srgbClr val="000000">
                        <a:alpha val="43137"/>
                      </a:srgbClr>
                    </a:outerShdw>
                  </a:effectLst>
                  <a:latin typeface="Times New Roman"/>
                  <a:ea typeface="Times New Roman"/>
                  <a:cs typeface="Times New Roman"/>
                  <a:sym typeface="Times New Roman"/>
                </a:rPr>
                <a:t>THE LEDE </a:t>
              </a:r>
              <a:r>
                <a:rPr lang="en" sz="1400" b="1" dirty="0">
                  <a:solidFill>
                    <a:srgbClr val="7030A0"/>
                  </a:solidFill>
                  <a:latin typeface="Times New Roman"/>
                  <a:ea typeface="Times New Roman"/>
                  <a:cs typeface="Times New Roman"/>
                  <a:sym typeface="Times New Roman"/>
                </a:rPr>
                <a:t>- The first paragraph of the story--contains the most important info</a:t>
              </a:r>
            </a:p>
          </p:txBody>
        </p:sp>
      </p:grpSp>
      <p:sp>
        <p:nvSpPr>
          <p:cNvPr id="13" name="Title 12"/>
          <p:cNvSpPr>
            <a:spLocks noGrp="1"/>
          </p:cNvSpPr>
          <p:nvPr>
            <p:ph type="title"/>
          </p:nvPr>
        </p:nvSpPr>
        <p:spPr>
          <a:xfrm>
            <a:off x="0" y="17917"/>
            <a:ext cx="9143999" cy="1371600"/>
          </a:xfrm>
        </p:spPr>
        <p:txBody>
          <a:bodyPr>
            <a:normAutofit/>
          </a:bodyPr>
          <a:lstStyle/>
          <a:p>
            <a:pPr algn="ctr"/>
            <a:r>
              <a:rPr lang="en-US" sz="4400" dirty="0">
                <a:solidFill>
                  <a:schemeClr val="tx2">
                    <a:lumMod val="25000"/>
                  </a:schemeClr>
                </a:solidFill>
              </a:rPr>
              <a:t>The  Inverted Pyramid: </a:t>
            </a:r>
            <a:br>
              <a:rPr lang="en-US" sz="4400" dirty="0">
                <a:solidFill>
                  <a:schemeClr val="tx2">
                    <a:lumMod val="25000"/>
                  </a:schemeClr>
                </a:solidFill>
              </a:rPr>
            </a:br>
            <a:r>
              <a:rPr lang="en-US" sz="4400" dirty="0">
                <a:solidFill>
                  <a:schemeClr val="tx2">
                    <a:lumMod val="25000"/>
                  </a:schemeClr>
                </a:solidFill>
              </a:rPr>
              <a:t>for HARD NEWS ONLY</a:t>
            </a:r>
          </a:p>
        </p:txBody>
      </p:sp>
      <p:sp>
        <p:nvSpPr>
          <p:cNvPr id="16" name="Content Placeholder 2"/>
          <p:cNvSpPr>
            <a:spLocks noGrp="1"/>
          </p:cNvSpPr>
          <p:nvPr>
            <p:ph type="body" sz="half" idx="2"/>
          </p:nvPr>
        </p:nvSpPr>
        <p:spPr>
          <a:xfrm>
            <a:off x="6271628" y="4177405"/>
            <a:ext cx="2470710" cy="3293598"/>
          </a:xfrm>
        </p:spPr>
        <p:txBody>
          <a:bodyPr/>
          <a:lstStyle/>
          <a:p>
            <a:pPr marL="342900" indent="-342900">
              <a:buClr>
                <a:srgbClr val="002060"/>
              </a:buClr>
              <a:buFont typeface="Arial" panose="020B0604020202020204" pitchFamily="34" charset="0"/>
              <a:buChar char="•"/>
            </a:pPr>
            <a:r>
              <a:rPr lang="en-US" b="1" dirty="0">
                <a:solidFill>
                  <a:srgbClr val="002060"/>
                </a:solidFill>
              </a:rPr>
              <a:t>Hard news stories are told in order of </a:t>
            </a:r>
            <a:r>
              <a:rPr lang="en-US" b="1" i="1" dirty="0">
                <a:solidFill>
                  <a:srgbClr val="002060"/>
                </a:solidFill>
              </a:rPr>
              <a:t>importance</a:t>
            </a:r>
            <a:r>
              <a:rPr lang="en-US" dirty="0">
                <a:solidFill>
                  <a:srgbClr val="002060"/>
                </a:solidFill>
              </a:rPr>
              <a:t>!</a:t>
            </a:r>
          </a:p>
        </p:txBody>
      </p:sp>
    </p:spTree>
    <p:extLst>
      <p:ext uri="{BB962C8B-B14F-4D97-AF65-F5344CB8AC3E}">
        <p14:creationId xmlns:p14="http://schemas.microsoft.com/office/powerpoint/2010/main" val="303835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down)">
                                      <p:cBhvr>
                                        <p:cTn id="7"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A </a:t>
            </a:r>
            <a:r>
              <a:rPr lang="en-US" dirty="0" err="1"/>
              <a:t>lede</a:t>
            </a:r>
            <a:r>
              <a:rPr lang="en-US" dirty="0"/>
              <a:t> is the most important information in a news story and always comes first.</a:t>
            </a:r>
          </a:p>
          <a:p>
            <a:pPr marL="0" indent="0">
              <a:buNone/>
            </a:pPr>
            <a:r>
              <a:rPr lang="en-US" dirty="0"/>
              <a:t>However, if you give details that are too specific, it can actually be difficult to understand.</a:t>
            </a:r>
          </a:p>
          <a:p>
            <a:pPr marL="0" indent="0">
              <a:buNone/>
            </a:pPr>
            <a:r>
              <a:rPr lang="en-US" dirty="0">
                <a:solidFill>
                  <a:srgbClr val="FFFF00"/>
                </a:solidFill>
              </a:rPr>
              <a:t>The </a:t>
            </a:r>
            <a:r>
              <a:rPr lang="en-US" dirty="0" err="1">
                <a:solidFill>
                  <a:srgbClr val="FFFF00"/>
                </a:solidFill>
              </a:rPr>
              <a:t>lede</a:t>
            </a:r>
            <a:r>
              <a:rPr lang="en-US" dirty="0">
                <a:solidFill>
                  <a:srgbClr val="FFFF00"/>
                </a:solidFill>
              </a:rPr>
              <a:t> should be written in the form of a </a:t>
            </a:r>
            <a:r>
              <a:rPr lang="en-US" b="1" dirty="0">
                <a:solidFill>
                  <a:srgbClr val="FFFF00"/>
                </a:solidFill>
              </a:rPr>
              <a:t>nut graph</a:t>
            </a:r>
            <a:r>
              <a:rPr lang="en-US" dirty="0">
                <a:solidFill>
                  <a:srgbClr val="FFFF00"/>
                </a:solidFill>
              </a:rPr>
              <a:t> to help the reader better understand the main points of a story. (The more specific details will come in the next paragraph.)</a:t>
            </a:r>
          </a:p>
        </p:txBody>
      </p:sp>
      <p:sp>
        <p:nvSpPr>
          <p:cNvPr id="3" name="Title 2"/>
          <p:cNvSpPr>
            <a:spLocks noGrp="1"/>
          </p:cNvSpPr>
          <p:nvPr>
            <p:ph type="title"/>
          </p:nvPr>
        </p:nvSpPr>
        <p:spPr/>
        <p:txBody>
          <a:bodyPr/>
          <a:lstStyle/>
          <a:p>
            <a:r>
              <a:rPr lang="en-US" b="0" dirty="0"/>
              <a:t>Nut Graph</a:t>
            </a:r>
          </a:p>
        </p:txBody>
      </p:sp>
    </p:spTree>
    <p:extLst>
      <p:ext uri="{BB962C8B-B14F-4D97-AF65-F5344CB8AC3E}">
        <p14:creationId xmlns:p14="http://schemas.microsoft.com/office/powerpoint/2010/main" val="278166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95389" y="990599"/>
            <a:ext cx="7339012" cy="5689599"/>
          </a:xfrm>
        </p:spPr>
        <p:txBody>
          <a:bodyPr>
            <a:normAutofit fontScale="62500" lnSpcReduction="20000"/>
          </a:bodyPr>
          <a:lstStyle/>
          <a:p>
            <a:r>
              <a:rPr lang="en-US" dirty="0">
                <a:solidFill>
                  <a:schemeClr val="accent6"/>
                </a:solidFill>
              </a:rPr>
              <a:t>“Nut” means “in a nutshell”</a:t>
            </a:r>
          </a:p>
          <a:p>
            <a:r>
              <a:rPr lang="en-US" dirty="0">
                <a:solidFill>
                  <a:schemeClr val="accent6"/>
                </a:solidFill>
              </a:rPr>
              <a:t>“Graph” comes from “paragraph”</a:t>
            </a:r>
          </a:p>
          <a:p>
            <a:endParaRPr lang="en-US" dirty="0">
              <a:solidFill>
                <a:schemeClr val="accent6"/>
              </a:solidFill>
            </a:endParaRPr>
          </a:p>
          <a:p>
            <a:r>
              <a:rPr lang="en-US" sz="3800" dirty="0"/>
              <a:t>Example: </a:t>
            </a:r>
          </a:p>
          <a:p>
            <a:r>
              <a:rPr lang="en-US" dirty="0"/>
              <a:t>ROWAN COUNTY, NC (WBTV) -Firefighters responded to a two-alarm fire at a </a:t>
            </a:r>
            <a:r>
              <a:rPr lang="en-US" dirty="0">
                <a:solidFill>
                  <a:schemeClr val="accent5"/>
                </a:solidFill>
              </a:rPr>
              <a:t>home</a:t>
            </a:r>
            <a:r>
              <a:rPr lang="en-US" dirty="0"/>
              <a:t> in </a:t>
            </a:r>
            <a:r>
              <a:rPr lang="en-US" dirty="0">
                <a:solidFill>
                  <a:schemeClr val="accent3">
                    <a:lumMod val="75000"/>
                  </a:schemeClr>
                </a:solidFill>
              </a:rPr>
              <a:t>Rowan County </a:t>
            </a:r>
            <a:r>
              <a:rPr lang="en-US" dirty="0"/>
              <a:t>Thursday night.</a:t>
            </a:r>
          </a:p>
          <a:p>
            <a:r>
              <a:rPr lang="en-US" dirty="0"/>
              <a:t>According to officials, </a:t>
            </a:r>
            <a:r>
              <a:rPr lang="en-US" dirty="0">
                <a:solidFill>
                  <a:schemeClr val="accent3">
                    <a:lumMod val="75000"/>
                  </a:schemeClr>
                </a:solidFill>
              </a:rPr>
              <a:t>the incident happened in the 1200 block of Bronco Run in West Rowan.</a:t>
            </a:r>
          </a:p>
          <a:p>
            <a:r>
              <a:rPr lang="en-US" dirty="0">
                <a:solidFill>
                  <a:schemeClr val="accent5"/>
                </a:solidFill>
              </a:rPr>
              <a:t>The fire happened at a single wide home, and the storage shed was damaged.</a:t>
            </a:r>
          </a:p>
          <a:p>
            <a:r>
              <a:rPr lang="en-US" dirty="0"/>
              <a:t>There were no injuries, and the fire had a quick control time.</a:t>
            </a:r>
          </a:p>
          <a:p>
            <a:r>
              <a:rPr lang="en-US" dirty="0"/>
              <a:t>There's no word on how the fire started.</a:t>
            </a:r>
          </a:p>
          <a:p>
            <a:r>
              <a:rPr lang="en-US" dirty="0"/>
              <a:t>This is a developing story and no further information has been released.</a:t>
            </a:r>
          </a:p>
          <a:p>
            <a:endParaRPr lang="en-US" dirty="0"/>
          </a:p>
          <a:p>
            <a:r>
              <a:rPr lang="en-US" dirty="0"/>
              <a:t>Source: http://www.wbtv.com/story/37684285/heavy-fire-reported-at-home-in-rowan-county</a:t>
            </a:r>
          </a:p>
        </p:txBody>
      </p:sp>
      <p:sp>
        <p:nvSpPr>
          <p:cNvPr id="3" name="Title 2"/>
          <p:cNvSpPr>
            <a:spLocks noGrp="1"/>
          </p:cNvSpPr>
          <p:nvPr>
            <p:ph type="title"/>
          </p:nvPr>
        </p:nvSpPr>
        <p:spPr>
          <a:xfrm>
            <a:off x="1195389" y="177801"/>
            <a:ext cx="7339012" cy="736599"/>
          </a:xfrm>
        </p:spPr>
        <p:txBody>
          <a:bodyPr/>
          <a:lstStyle/>
          <a:p>
            <a:r>
              <a:rPr lang="en-US" dirty="0">
                <a:solidFill>
                  <a:schemeClr val="accent6"/>
                </a:solidFill>
              </a:rPr>
              <a:t>Nut Graph</a:t>
            </a:r>
          </a:p>
        </p:txBody>
      </p:sp>
    </p:spTree>
    <p:extLst>
      <p:ext uri="{BB962C8B-B14F-4D97-AF65-F5344CB8AC3E}">
        <p14:creationId xmlns:p14="http://schemas.microsoft.com/office/powerpoint/2010/main" val="398377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ROWAN COUNTY, NC (WBTV) -Firefighters responded to a two-alarm fire at a </a:t>
            </a:r>
            <a:r>
              <a:rPr lang="en-US" dirty="0">
                <a:solidFill>
                  <a:schemeClr val="accent5"/>
                </a:solidFill>
              </a:rPr>
              <a:t>home</a:t>
            </a:r>
            <a:r>
              <a:rPr lang="en-US" dirty="0"/>
              <a:t> in </a:t>
            </a:r>
            <a:r>
              <a:rPr lang="en-US" dirty="0">
                <a:solidFill>
                  <a:schemeClr val="accent3">
                    <a:lumMod val="75000"/>
                  </a:schemeClr>
                </a:solidFill>
              </a:rPr>
              <a:t>Rowan County </a:t>
            </a:r>
            <a:r>
              <a:rPr lang="en-US" dirty="0"/>
              <a:t>Thursday night.</a:t>
            </a:r>
          </a:p>
          <a:p>
            <a:r>
              <a:rPr lang="en-US" dirty="0"/>
              <a:t>According to officials, the incident happened </a:t>
            </a:r>
            <a:r>
              <a:rPr lang="en-US" dirty="0">
                <a:solidFill>
                  <a:schemeClr val="accent3">
                    <a:lumMod val="75000"/>
                  </a:schemeClr>
                </a:solidFill>
              </a:rPr>
              <a:t>in the 1200 block of Bronco Run in West Rowan.</a:t>
            </a:r>
          </a:p>
          <a:p>
            <a:r>
              <a:rPr lang="en-US" dirty="0">
                <a:solidFill>
                  <a:schemeClr val="accent5"/>
                </a:solidFill>
              </a:rPr>
              <a:t>The fire happened at a single wide home, and the storage shed was damaged.</a:t>
            </a:r>
          </a:p>
          <a:p>
            <a:endParaRPr lang="en-US" dirty="0"/>
          </a:p>
        </p:txBody>
      </p:sp>
      <p:sp>
        <p:nvSpPr>
          <p:cNvPr id="3" name="Title 2"/>
          <p:cNvSpPr>
            <a:spLocks noGrp="1"/>
          </p:cNvSpPr>
          <p:nvPr>
            <p:ph type="title"/>
          </p:nvPr>
        </p:nvSpPr>
        <p:spPr/>
        <p:txBody>
          <a:bodyPr/>
          <a:lstStyle/>
          <a:p>
            <a:r>
              <a:rPr lang="en-US" dirty="0"/>
              <a:t>Nut graph </a:t>
            </a:r>
          </a:p>
        </p:txBody>
      </p:sp>
    </p:spTree>
    <p:extLst>
      <p:ext uri="{BB962C8B-B14F-4D97-AF65-F5344CB8AC3E}">
        <p14:creationId xmlns:p14="http://schemas.microsoft.com/office/powerpoint/2010/main" val="407258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0DCA70-3E6B-44AC-9AFB-4870C171ADC5}"/>
              </a:ext>
            </a:extLst>
          </p:cNvPr>
          <p:cNvSpPr>
            <a:spLocks noGrp="1"/>
          </p:cNvSpPr>
          <p:nvPr>
            <p:ph idx="1"/>
          </p:nvPr>
        </p:nvSpPr>
        <p:spPr>
          <a:xfrm>
            <a:off x="1195389" y="1600200"/>
            <a:ext cx="7339012" cy="5181600"/>
          </a:xfrm>
        </p:spPr>
        <p:txBody>
          <a:bodyPr>
            <a:normAutofit fontScale="77500" lnSpcReduction="20000"/>
          </a:bodyPr>
          <a:lstStyle/>
          <a:p>
            <a:pPr marL="0" indent="0">
              <a:buNone/>
            </a:pPr>
            <a:r>
              <a:rPr lang="en-US" b="1" dirty="0"/>
              <a:t>CHARLOTTE, N.C. — </a:t>
            </a:r>
            <a:r>
              <a:rPr lang="en-US" dirty="0"/>
              <a:t>The outer loop of Interstate 485 in Ballantyne was shut down for a serious crash on Friday, according to the Charlotte Fire Department.</a:t>
            </a:r>
          </a:p>
          <a:p>
            <a:pPr marL="0" indent="0">
              <a:buNone/>
            </a:pPr>
            <a:r>
              <a:rPr lang="en-US" dirty="0"/>
              <a:t>The crash happened at the Johnston Road exit around 4:30 p.m.</a:t>
            </a:r>
          </a:p>
          <a:p>
            <a:pPr marL="0" indent="0">
              <a:buNone/>
            </a:pPr>
            <a:r>
              <a:rPr lang="en-US" dirty="0"/>
              <a:t>Chopper 9 </a:t>
            </a:r>
            <a:r>
              <a:rPr lang="en-US" dirty="0" err="1"/>
              <a:t>Skyzoom</a:t>
            </a:r>
            <a:r>
              <a:rPr lang="en-US" dirty="0"/>
              <a:t> flew over the scene where traffic was backed up for nine miles, and firefighters had surrounded two vehicles with serious damage.</a:t>
            </a:r>
          </a:p>
          <a:p>
            <a:pPr marL="0" indent="0">
              <a:buNone/>
            </a:pPr>
            <a:r>
              <a:rPr lang="en-US" dirty="0"/>
              <a:t>It’s unclear what led to the crash.</a:t>
            </a:r>
          </a:p>
          <a:p>
            <a:pPr marL="0" indent="0">
              <a:buNone/>
            </a:pPr>
            <a:r>
              <a:rPr lang="en-US" dirty="0"/>
              <a:t>MEDIC said four people were taken to the hospital: three with serious injuries and one with non-life-threatening injuries.</a:t>
            </a:r>
          </a:p>
          <a:p>
            <a:pPr marL="0" indent="0">
              <a:buNone/>
            </a:pPr>
            <a:r>
              <a:rPr lang="en-US" dirty="0"/>
              <a:t>Officials said the interstate reopened around 5 p.m.</a:t>
            </a:r>
          </a:p>
          <a:p>
            <a:pPr marL="0" indent="0">
              <a:buNone/>
            </a:pPr>
            <a:endParaRPr lang="en-US" dirty="0"/>
          </a:p>
          <a:p>
            <a:pPr marL="0" indent="0">
              <a:buNone/>
            </a:pPr>
            <a:r>
              <a:rPr lang="en-US" sz="2000" dirty="0">
                <a:hlinkClick r:id="rId2"/>
              </a:rPr>
              <a:t>https://www.wsoctv.com/news/local/serious-crash-shuts-down-i-485-ballantyne/4OJ6EUU32VEEBPEDKEEWGWKDOA/</a:t>
            </a:r>
            <a:endParaRPr lang="en-US" sz="2000" dirty="0"/>
          </a:p>
          <a:p>
            <a:pPr marL="0" indent="0">
              <a:buNone/>
            </a:pPr>
            <a:endParaRPr lang="en-US" dirty="0"/>
          </a:p>
        </p:txBody>
      </p:sp>
      <p:sp>
        <p:nvSpPr>
          <p:cNvPr id="3" name="Title 2">
            <a:extLst>
              <a:ext uri="{FF2B5EF4-FFF2-40B4-BE49-F238E27FC236}">
                <a16:creationId xmlns:a16="http://schemas.microsoft.com/office/drawing/2014/main" id="{E0F7226C-A105-4561-9CD4-8A7C043EBCD9}"/>
              </a:ext>
            </a:extLst>
          </p:cNvPr>
          <p:cNvSpPr>
            <a:spLocks noGrp="1"/>
          </p:cNvSpPr>
          <p:nvPr>
            <p:ph type="title"/>
          </p:nvPr>
        </p:nvSpPr>
        <p:spPr>
          <a:xfrm>
            <a:off x="1195389" y="609601"/>
            <a:ext cx="7339012" cy="990599"/>
          </a:xfrm>
        </p:spPr>
        <p:txBody>
          <a:bodyPr>
            <a:normAutofit fontScale="90000"/>
          </a:bodyPr>
          <a:lstStyle/>
          <a:p>
            <a:r>
              <a:rPr lang="en-US" dirty="0"/>
              <a:t>4 hurt in serious crash that shut down I-485 in Ballantyne</a:t>
            </a:r>
            <a:br>
              <a:rPr lang="en-US" dirty="0"/>
            </a:br>
            <a:endParaRPr lang="en-US" dirty="0"/>
          </a:p>
        </p:txBody>
      </p:sp>
    </p:spTree>
    <p:extLst>
      <p:ext uri="{BB962C8B-B14F-4D97-AF65-F5344CB8AC3E}">
        <p14:creationId xmlns:p14="http://schemas.microsoft.com/office/powerpoint/2010/main" val="422006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0DCA70-3E6B-44AC-9AFB-4870C171ADC5}"/>
              </a:ext>
            </a:extLst>
          </p:cNvPr>
          <p:cNvSpPr>
            <a:spLocks noGrp="1"/>
          </p:cNvSpPr>
          <p:nvPr>
            <p:ph idx="1"/>
          </p:nvPr>
        </p:nvSpPr>
        <p:spPr>
          <a:xfrm>
            <a:off x="4343400" y="2133600"/>
            <a:ext cx="4191000" cy="4648200"/>
          </a:xfrm>
        </p:spPr>
        <p:txBody>
          <a:bodyPr>
            <a:normAutofit/>
          </a:bodyPr>
          <a:lstStyle/>
          <a:p>
            <a:pPr marL="0" indent="0">
              <a:buNone/>
            </a:pPr>
            <a:r>
              <a:rPr lang="en-US" dirty="0"/>
              <a:t>The outer loop of Interstate 485 in Ballantyne was shut down for a serious crash on Friday, according to the Charlotte Fire Department.</a:t>
            </a:r>
          </a:p>
          <a:p>
            <a:pPr marL="0" indent="0">
              <a:buNone/>
            </a:pPr>
            <a:endParaRPr lang="en-US" dirty="0"/>
          </a:p>
        </p:txBody>
      </p:sp>
      <p:sp>
        <p:nvSpPr>
          <p:cNvPr id="3" name="Title 2">
            <a:extLst>
              <a:ext uri="{FF2B5EF4-FFF2-40B4-BE49-F238E27FC236}">
                <a16:creationId xmlns:a16="http://schemas.microsoft.com/office/drawing/2014/main" id="{E0F7226C-A105-4561-9CD4-8A7C043EBCD9}"/>
              </a:ext>
            </a:extLst>
          </p:cNvPr>
          <p:cNvSpPr>
            <a:spLocks noGrp="1"/>
          </p:cNvSpPr>
          <p:nvPr>
            <p:ph type="title"/>
          </p:nvPr>
        </p:nvSpPr>
        <p:spPr>
          <a:xfrm>
            <a:off x="4605670" y="770860"/>
            <a:ext cx="3733800" cy="1371600"/>
          </a:xfrm>
        </p:spPr>
        <p:txBody>
          <a:bodyPr>
            <a:normAutofit/>
          </a:bodyPr>
          <a:lstStyle/>
          <a:p>
            <a:r>
              <a:rPr lang="en-US" dirty="0"/>
              <a:t>LEDE:</a:t>
            </a:r>
            <a:br>
              <a:rPr lang="en-US" dirty="0"/>
            </a:br>
            <a:endParaRPr lang="en-US" dirty="0"/>
          </a:p>
        </p:txBody>
      </p:sp>
      <p:sp>
        <p:nvSpPr>
          <p:cNvPr id="4" name="TextBox 3">
            <a:extLst>
              <a:ext uri="{FF2B5EF4-FFF2-40B4-BE49-F238E27FC236}">
                <a16:creationId xmlns:a16="http://schemas.microsoft.com/office/drawing/2014/main" id="{5F2F2B53-5AEF-4498-B2F4-D691D9390D43}"/>
              </a:ext>
            </a:extLst>
          </p:cNvPr>
          <p:cNvSpPr txBox="1"/>
          <p:nvPr/>
        </p:nvSpPr>
        <p:spPr>
          <a:xfrm>
            <a:off x="1143000" y="1295400"/>
            <a:ext cx="2057400" cy="3582519"/>
          </a:xfrm>
          <a:prstGeom prst="rect">
            <a:avLst/>
          </a:prstGeom>
          <a:noFill/>
        </p:spPr>
        <p:txBody>
          <a:bodyPr wrap="square" rtlCol="0">
            <a:spAutoFit/>
          </a:bodyPr>
          <a:lstStyle/>
          <a:p>
            <a:pPr algn="ctr">
              <a:lnSpc>
                <a:spcPct val="90000"/>
              </a:lnSpc>
            </a:pPr>
            <a:r>
              <a:rPr lang="en-US" sz="2800" u="sng" dirty="0"/>
              <a:t>Identify the 5 W’s:</a:t>
            </a:r>
          </a:p>
          <a:p>
            <a:pPr algn="ctr">
              <a:lnSpc>
                <a:spcPct val="90000"/>
              </a:lnSpc>
            </a:pPr>
            <a:endParaRPr lang="en-US" sz="2800" dirty="0"/>
          </a:p>
          <a:p>
            <a:pPr algn="ctr">
              <a:lnSpc>
                <a:spcPct val="90000"/>
              </a:lnSpc>
            </a:pPr>
            <a:r>
              <a:rPr lang="en-US" sz="2800" dirty="0"/>
              <a:t>What?</a:t>
            </a:r>
          </a:p>
          <a:p>
            <a:pPr algn="ctr">
              <a:lnSpc>
                <a:spcPct val="90000"/>
              </a:lnSpc>
            </a:pPr>
            <a:r>
              <a:rPr lang="en-US" sz="2800" dirty="0"/>
              <a:t>Who?</a:t>
            </a:r>
          </a:p>
          <a:p>
            <a:pPr algn="ctr">
              <a:lnSpc>
                <a:spcPct val="90000"/>
              </a:lnSpc>
            </a:pPr>
            <a:r>
              <a:rPr lang="en-US" sz="2800" dirty="0"/>
              <a:t>Where?</a:t>
            </a:r>
          </a:p>
          <a:p>
            <a:pPr algn="ctr">
              <a:lnSpc>
                <a:spcPct val="90000"/>
              </a:lnSpc>
            </a:pPr>
            <a:r>
              <a:rPr lang="en-US" sz="2800" dirty="0"/>
              <a:t>When?</a:t>
            </a:r>
          </a:p>
          <a:p>
            <a:pPr algn="ctr">
              <a:lnSpc>
                <a:spcPct val="90000"/>
              </a:lnSpc>
            </a:pPr>
            <a:r>
              <a:rPr lang="en-US" sz="2800" dirty="0"/>
              <a:t>Why?</a:t>
            </a:r>
          </a:p>
          <a:p>
            <a:pPr algn="ctr">
              <a:lnSpc>
                <a:spcPct val="90000"/>
              </a:lnSpc>
            </a:pPr>
            <a:r>
              <a:rPr lang="en-US" sz="2800" dirty="0"/>
              <a:t>How?</a:t>
            </a:r>
          </a:p>
        </p:txBody>
      </p:sp>
    </p:spTree>
    <p:extLst>
      <p:ext uri="{BB962C8B-B14F-4D97-AF65-F5344CB8AC3E}">
        <p14:creationId xmlns:p14="http://schemas.microsoft.com/office/powerpoint/2010/main" val="238409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template" id="{14C4544E-5D6E-4A0E-A4F6-43B5568F88FA}" vid="{794A1C51-6A02-405C-B010-53747BB716D8}"/>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22232B-9DED-49EA-BCCA-813199E056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1812</Words>
  <Application>Microsoft Office PowerPoint</Application>
  <PresentationFormat>On-screen Show (4:3)</PresentationFormat>
  <Paragraphs>197</Paragraphs>
  <Slides>22</Slides>
  <Notes>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Euphemia</vt:lpstr>
      <vt:lpstr>Times New Roman</vt:lpstr>
      <vt:lpstr>Jigsaw design template</vt:lpstr>
      <vt:lpstr>Unit 3: Is it Newsworthy?</vt:lpstr>
      <vt:lpstr>Time to Write!</vt:lpstr>
      <vt:lpstr>What’s the Story Actually About?</vt:lpstr>
      <vt:lpstr>The  Inverted Pyramid:  for HARD NEWS ONLY</vt:lpstr>
      <vt:lpstr>Nut Graph</vt:lpstr>
      <vt:lpstr>Nut Graph</vt:lpstr>
      <vt:lpstr>Nut graph </vt:lpstr>
      <vt:lpstr>4 hurt in serious crash that shut down I-485 in Ballantyne </vt:lpstr>
      <vt:lpstr>LEDE: </vt:lpstr>
      <vt:lpstr>LEDE: </vt:lpstr>
      <vt:lpstr>Lede AND Nut Graph: </vt:lpstr>
      <vt:lpstr>APPLY…  THE INVERTED PYRAMID</vt:lpstr>
      <vt:lpstr>Identify the 5 Ws, then organize the information by importance</vt:lpstr>
      <vt:lpstr>Prioritize your 5 W’s—find the “What”</vt:lpstr>
      <vt:lpstr> The  Inverted Pyramid</vt:lpstr>
      <vt:lpstr> The  Inverted Pyramid</vt:lpstr>
      <vt:lpstr> The  Inverted Pyramid</vt:lpstr>
      <vt:lpstr> You just wrote a news story</vt:lpstr>
      <vt:lpstr>Your Turn</vt:lpstr>
      <vt:lpstr>BREAKING NEWS</vt:lpstr>
      <vt:lpstr>Quotes aren’t always short…</vt:lpstr>
      <vt:lpstr>Write your own story! On a separate sheet— you’re turning this 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2016-10-18T01:59:56Z</dcterms:created>
  <dcterms:modified xsi:type="dcterms:W3CDTF">2020-03-12T20:52:49Z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TC034605279991</vt:lpwstr>
  </property>
</Properties>
</file>