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1" r:id="rId6"/>
    <p:sldId id="257" r:id="rId7"/>
    <p:sldId id="265" r:id="rId8"/>
    <p:sldId id="264" r:id="rId9"/>
    <p:sldId id="262" r:id="rId10"/>
    <p:sldId id="258" r:id="rId11"/>
    <p:sldId id="259" r:id="rId12"/>
    <p:sldId id="263" r:id="rId13"/>
    <p:sldId id="26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0" d="100"/>
          <a:sy n="90" d="100"/>
        </p:scale>
        <p:origin x="1434" y="7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Parts and Pieces of a Newspaper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2/25/2020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Parts and Pieces of a Newspaper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2/25/2020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9141714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10"/>
            <a:ext cx="9141714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800100" y="3165764"/>
            <a:ext cx="75438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800100" y="4953000"/>
            <a:ext cx="75438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5C8B-EF48-42A7-8108-563EDB9F82AC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457325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457200"/>
            <a:ext cx="5286375" cy="5638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9D3A-5A48-4A02-AF8F-64C618256E30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0E52-1033-4321-BD87-3186029D4B12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6858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4589464"/>
            <a:ext cx="6858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825626"/>
            <a:ext cx="325755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6"/>
            <a:ext cx="325755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1E0C-BF48-4575-A074-E7881083958D}" type="datetime1">
              <a:rPr lang="en-US" smtClean="0"/>
              <a:t>2/25/2020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5286" y="1828800"/>
            <a:ext cx="325755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5286" y="2514601"/>
            <a:ext cx="325755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5736" y="1828800"/>
            <a:ext cx="325755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5736" y="2514601"/>
            <a:ext cx="325755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46F1-0541-46C1-8E9C-6E5679A580AE}" type="datetime1">
              <a:rPr lang="en-US" smtClean="0"/>
              <a:t>2/25/2020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1FBE-2F68-4D39-869E-535B02A51807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0413-01A2-4716-B064-57BD237F61AB}" type="datetime1">
              <a:rPr lang="en-US" smtClean="0"/>
              <a:t>2/25/2020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941" y="1600200"/>
            <a:ext cx="234196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09" y="762000"/>
            <a:ext cx="48006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80" y="3429000"/>
            <a:ext cx="234312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877-26C1-4488-84E9-DD5E459A8DA3}" type="datetime1">
              <a:rPr lang="en-US" smtClean="0"/>
              <a:t>2/25/2020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464" y="1600200"/>
            <a:ext cx="2345436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5938" y="777240"/>
            <a:ext cx="48006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8464" y="3429000"/>
            <a:ext cx="2345436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483068" y="640080"/>
            <a:ext cx="500634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9E20-0EBE-451B-8B52-BC5FF846FDD3}" type="datetime1">
              <a:rPr lang="en-US" smtClean="0"/>
              <a:t>2/25/2020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62700"/>
            <a:ext cx="5161165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2700"/>
            <a:ext cx="74295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7D05DBAE-C765-493C-9634-FEDEBA7B3DD4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62700"/>
            <a:ext cx="62865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19400"/>
            <a:ext cx="8991600" cy="1711037"/>
          </a:xfrm>
        </p:spPr>
        <p:txBody>
          <a:bodyPr>
            <a:normAutofit/>
          </a:bodyPr>
          <a:lstStyle/>
          <a:p>
            <a:r>
              <a:rPr lang="en-US" sz="5000" dirty="0"/>
              <a:t>Unit 3: Is it Newsworthy?</a:t>
            </a:r>
            <a:endParaRPr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59466"/>
            <a:ext cx="75438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3-2 Types, Parts, &amp; Pieces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/>
          <a:lstStyle/>
          <a:p>
            <a:pPr algn="ctr"/>
            <a:r>
              <a:rPr lang="en-US" dirty="0"/>
              <a:t>Sections and Types of Articles within a Newspaper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05" y="1828800"/>
            <a:ext cx="3276600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News</a:t>
            </a:r>
            <a:r>
              <a:rPr lang="en-US" b="1" dirty="0">
                <a:solidFill>
                  <a:srgbClr val="FF0000"/>
                </a:solidFill>
              </a:rPr>
              <a:t> Section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These are the most important stories and appear on the front page. These stories are the “hardest” news to report to the public.</a:t>
            </a:r>
            <a:endParaRPr lang="en-US" b="1" u="sng" dirty="0"/>
          </a:p>
          <a:p>
            <a:pPr marL="0" indent="0">
              <a:buNone/>
            </a:pPr>
            <a:r>
              <a:rPr lang="en-US" b="1" u="sng" dirty="0">
                <a:solidFill>
                  <a:srgbClr val="FFFF00"/>
                </a:solidFill>
              </a:rPr>
              <a:t>Sports</a:t>
            </a:r>
            <a:r>
              <a:rPr lang="en-US" b="1" dirty="0">
                <a:solidFill>
                  <a:srgbClr val="FFFF00"/>
                </a:solidFill>
              </a:rPr>
              <a:t> Section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The sports section contains all types of articles about sports</a:t>
            </a:r>
            <a:r>
              <a:rPr lang="en-US" dirty="0">
                <a:solidFill>
                  <a:srgbClr val="FFFF00"/>
                </a:solidFill>
              </a:rPr>
              <a:t>--news, features, and opinion/editorial articles. Anything to do with sports is in this section and includes hard and soft sports news.</a:t>
            </a:r>
            <a:br>
              <a:rPr lang="en-US" dirty="0"/>
            </a:b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1752600"/>
            <a:ext cx="533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Feature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Section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feature article is soft news and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often takes more time to write because it’s not as important to inform the public about. Feature articles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are windows into the human experience, giving more detail and description than a hard news story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which typically relies on the style of writing. Features focus on an event or individual, giving the reader a chance to more fully understand some interesting dimension of that subject.</a:t>
            </a:r>
          </a:p>
          <a:p>
            <a:endParaRPr lang="en-US" u="sng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Opinion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b="1" u="sng">
                <a:solidFill>
                  <a:schemeClr val="accent1">
                    <a:lumMod val="75000"/>
                  </a:schemeClr>
                </a:solidFill>
              </a:rPr>
              <a:t>Editorial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b="1" u="sng">
                <a:solidFill>
                  <a:schemeClr val="accent1">
                    <a:lumMod val="75000"/>
                  </a:schemeClr>
                </a:solidFill>
              </a:rPr>
              <a:t>Op/Ed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Section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This section gives a newspaper staff or its readers a chance to write their opinion about a topic--no other type of article may include the writer’s opinion.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6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19400"/>
            <a:ext cx="8991600" cy="1711037"/>
          </a:xfrm>
        </p:spPr>
        <p:txBody>
          <a:bodyPr>
            <a:normAutofit/>
          </a:bodyPr>
          <a:lstStyle/>
          <a:p>
            <a:r>
              <a:rPr lang="en-US" sz="5000" dirty="0"/>
              <a:t>Unit 3: Is it Newsworthy?</a:t>
            </a:r>
            <a:endParaRPr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59466"/>
            <a:ext cx="75438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Hard News vs. Soft News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64738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4800" y="0"/>
            <a:ext cx="7736114" cy="1143000"/>
          </a:xfrm>
        </p:spPr>
        <p:txBody>
          <a:bodyPr>
            <a:normAutofit/>
          </a:bodyPr>
          <a:lstStyle/>
          <a:p>
            <a:r>
              <a:rPr lang="en-US" sz="4000" dirty="0"/>
              <a:t>2 Types of News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304800" y="1157514"/>
            <a:ext cx="4098036" cy="685800"/>
          </a:xfrm>
        </p:spPr>
        <p:txBody>
          <a:bodyPr/>
          <a:lstStyle/>
          <a:p>
            <a:r>
              <a:rPr lang="en-US" b="1" i="1" dirty="0">
                <a:solidFill>
                  <a:srgbClr val="FFFF00"/>
                </a:solidFill>
              </a:rPr>
              <a:t>Hard News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04800" y="1828800"/>
            <a:ext cx="4098036" cy="4800599"/>
          </a:xfrm>
        </p:spPr>
        <p:txBody>
          <a:bodyPr/>
          <a:lstStyle/>
          <a:p>
            <a:r>
              <a:rPr lang="en-CA" dirty="0">
                <a:solidFill>
                  <a:srgbClr val="FFFF00"/>
                </a:solidFill>
              </a:rPr>
              <a:t>quickly provides the reader with as much information as possible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CA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en-CA" dirty="0">
                <a:solidFill>
                  <a:srgbClr val="FFFF00"/>
                </a:solidFill>
              </a:rPr>
              <a:t>- is to inform the reader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CA" dirty="0">
                <a:solidFill>
                  <a:srgbClr val="FFFF00"/>
                </a:solidFill>
              </a:rPr>
              <a:t>a facts-based story </a:t>
            </a:r>
          </a:p>
          <a:p>
            <a:pPr lvl="2"/>
            <a:r>
              <a:rPr lang="en-CA" dirty="0">
                <a:solidFill>
                  <a:srgbClr val="FFFF00"/>
                </a:solidFill>
              </a:rPr>
              <a:t>Accidents</a:t>
            </a:r>
          </a:p>
          <a:p>
            <a:pPr lvl="2"/>
            <a:r>
              <a:rPr lang="en-CA" dirty="0">
                <a:solidFill>
                  <a:srgbClr val="FFFF00"/>
                </a:solidFill>
              </a:rPr>
              <a:t>Crimes</a:t>
            </a:r>
          </a:p>
          <a:p>
            <a:pPr lvl="2"/>
            <a:r>
              <a:rPr lang="en-CA" dirty="0">
                <a:solidFill>
                  <a:srgbClr val="FFFF00"/>
                </a:solidFill>
              </a:rPr>
              <a:t>Court Cases</a:t>
            </a:r>
          </a:p>
          <a:p>
            <a:pPr lvl="2"/>
            <a:r>
              <a:rPr lang="en-CA" dirty="0">
                <a:solidFill>
                  <a:srgbClr val="FFFF00"/>
                </a:solidFill>
              </a:rPr>
              <a:t>Natural Disasters</a:t>
            </a:r>
          </a:p>
          <a:p>
            <a:pPr lvl="3"/>
            <a:r>
              <a:rPr lang="en-CA" dirty="0">
                <a:solidFill>
                  <a:srgbClr val="FFFF00"/>
                </a:solidFill>
              </a:rPr>
              <a:t>(earthquakes, floods) </a:t>
            </a:r>
          </a:p>
          <a:p>
            <a:pPr lvl="2"/>
            <a:r>
              <a:rPr lang="en-CA" dirty="0">
                <a:solidFill>
                  <a:srgbClr val="FFFF00"/>
                </a:solidFill>
              </a:rPr>
              <a:t>New government legislation</a:t>
            </a:r>
          </a:p>
          <a:p>
            <a:pPr lvl="2"/>
            <a:r>
              <a:rPr lang="en-CA" dirty="0">
                <a:solidFill>
                  <a:srgbClr val="FFFF00"/>
                </a:solidFill>
              </a:rPr>
              <a:t>News from city hall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745736" y="1143000"/>
            <a:ext cx="4169664" cy="685800"/>
          </a:xfrm>
        </p:spPr>
        <p:txBody>
          <a:bodyPr/>
          <a:lstStyle/>
          <a:p>
            <a:r>
              <a:rPr lang="en-US" b="1" i="1" dirty="0">
                <a:solidFill>
                  <a:srgbClr val="00B0F0"/>
                </a:solidFill>
              </a:rPr>
              <a:t>Soft News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4745736" y="1828801"/>
            <a:ext cx="4169664" cy="4800598"/>
          </a:xfrm>
        </p:spPr>
        <p:txBody>
          <a:bodyPr>
            <a:normAutofit lnSpcReduction="10000"/>
          </a:bodyPr>
          <a:lstStyle/>
          <a:p>
            <a:r>
              <a:rPr lang="en-CA" dirty="0">
                <a:solidFill>
                  <a:srgbClr val="00B0F0"/>
                </a:solidFill>
              </a:rPr>
              <a:t>usually appears in the entertainment or lifestyle sections of a newspaper</a:t>
            </a:r>
          </a:p>
          <a:p>
            <a:r>
              <a:rPr lang="en-CA" dirty="0">
                <a:solidFill>
                  <a:srgbClr val="00B0F0"/>
                </a:solidFill>
              </a:rPr>
              <a:t>often profiles an individual </a:t>
            </a:r>
            <a:r>
              <a:rPr lang="en-CA" dirty="0"/>
              <a:t>who is newsworthy because he or she has “</a:t>
            </a:r>
            <a:r>
              <a:rPr lang="en-CA" i="1" dirty="0"/>
              <a:t>accomplished”</a:t>
            </a:r>
            <a:r>
              <a:rPr lang="en-CA" dirty="0"/>
              <a:t> something</a:t>
            </a:r>
          </a:p>
          <a:p>
            <a:r>
              <a:rPr lang="en-C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CA" dirty="0"/>
              <a:t>- it’s common to read stories on singers or bands who release a new CD. </a:t>
            </a:r>
          </a:p>
          <a:p>
            <a:pPr lvl="1"/>
            <a:r>
              <a:rPr lang="en-CA" dirty="0"/>
              <a:t>The news part of the story is the release of the CD. </a:t>
            </a:r>
            <a:endParaRPr lang="en-US" dirty="0"/>
          </a:p>
          <a:p>
            <a:r>
              <a:rPr lang="en-CA" dirty="0">
                <a:solidFill>
                  <a:srgbClr val="00B0F0"/>
                </a:solidFill>
              </a:rPr>
              <a:t>Soft stories can also inform the reader by offering advice on health, fitness, fashion, home décor, or food preparation. </a:t>
            </a:r>
            <a:br>
              <a:rPr lang="en-CA" dirty="0"/>
            </a:b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37F4-0368-42FE-9018-7AD1D1E89F1D}" type="datetime1">
              <a:rPr lang="en-US" smtClean="0"/>
              <a:t>2/25/2020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3" grpId="0" uiExpand="1" build="p"/>
      <p:bldP spid="14" grpId="0" build="p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19400"/>
            <a:ext cx="8991600" cy="1711037"/>
          </a:xfrm>
        </p:spPr>
        <p:txBody>
          <a:bodyPr>
            <a:normAutofit/>
          </a:bodyPr>
          <a:lstStyle/>
          <a:p>
            <a:r>
              <a:rPr lang="en-US" sz="5000" dirty="0"/>
              <a:t>Unit 3: Is it Newsworthy?</a:t>
            </a:r>
            <a:endParaRPr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59466"/>
            <a:ext cx="75438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Parts of an Article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3816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newspaper arti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 rot="19445497">
            <a:off x="-7922" y="528822"/>
            <a:ext cx="1295400" cy="838200"/>
            <a:chOff x="-2590800" y="2514600"/>
            <a:chExt cx="1295400" cy="838200"/>
          </a:xfrm>
        </p:grpSpPr>
        <p:sp>
          <p:nvSpPr>
            <p:cNvPr id="2" name="Right Arrow 1"/>
            <p:cNvSpPr/>
            <p:nvPr/>
          </p:nvSpPr>
          <p:spPr>
            <a:xfrm>
              <a:off x="-2590800" y="2514600"/>
              <a:ext cx="1295400" cy="838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-2514600" y="2743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Headline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 rot="8410237">
            <a:off x="6471828" y="5136103"/>
            <a:ext cx="1339748" cy="838200"/>
            <a:chOff x="-2635148" y="2514600"/>
            <a:chExt cx="1339748" cy="838200"/>
          </a:xfrm>
        </p:grpSpPr>
        <p:sp>
          <p:nvSpPr>
            <p:cNvPr id="7" name="Right Arrow 6"/>
            <p:cNvSpPr/>
            <p:nvPr/>
          </p:nvSpPr>
          <p:spPr>
            <a:xfrm>
              <a:off x="-2590800" y="2514600"/>
              <a:ext cx="1295400" cy="838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0848514">
              <a:off x="-2635148" y="2748359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By-Line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 rot="19445497">
            <a:off x="-56988" y="1268274"/>
            <a:ext cx="1413702" cy="838200"/>
            <a:chOff x="-2590800" y="2514600"/>
            <a:chExt cx="1413702" cy="838200"/>
          </a:xfrm>
        </p:grpSpPr>
        <p:sp>
          <p:nvSpPr>
            <p:cNvPr id="10" name="Right Arrow 9"/>
            <p:cNvSpPr/>
            <p:nvPr/>
          </p:nvSpPr>
          <p:spPr>
            <a:xfrm>
              <a:off x="-2590800" y="2514600"/>
              <a:ext cx="1295400" cy="838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2396298" y="276445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Deck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 rot="11220295">
            <a:off x="7894438" y="3512026"/>
            <a:ext cx="1412878" cy="838200"/>
            <a:chOff x="-2708278" y="2514600"/>
            <a:chExt cx="1412878" cy="838200"/>
          </a:xfrm>
        </p:grpSpPr>
        <p:sp>
          <p:nvSpPr>
            <p:cNvPr id="13" name="Right Arrow 12"/>
            <p:cNvSpPr/>
            <p:nvPr/>
          </p:nvSpPr>
          <p:spPr>
            <a:xfrm>
              <a:off x="-2590800" y="2514600"/>
              <a:ext cx="1295400" cy="838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0823853">
              <a:off x="-2708278" y="2759151"/>
              <a:ext cx="1365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Cut / Photo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 rot="21255985">
            <a:off x="3327312" y="3129016"/>
            <a:ext cx="1296664" cy="1080181"/>
            <a:chOff x="-2592064" y="2514600"/>
            <a:chExt cx="1296664" cy="838200"/>
          </a:xfrm>
        </p:grpSpPr>
        <p:sp>
          <p:nvSpPr>
            <p:cNvPr id="16" name="Right Arrow 15"/>
            <p:cNvSpPr/>
            <p:nvPr/>
          </p:nvSpPr>
          <p:spPr>
            <a:xfrm>
              <a:off x="-2590800" y="2514600"/>
              <a:ext cx="1295400" cy="838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592064" y="2687715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Cut line / Caption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6532" y="3697594"/>
            <a:ext cx="1295400" cy="838200"/>
            <a:chOff x="-2590800" y="2514600"/>
            <a:chExt cx="1295400" cy="838200"/>
          </a:xfrm>
        </p:grpSpPr>
        <p:sp>
          <p:nvSpPr>
            <p:cNvPr id="19" name="Right Arrow 18"/>
            <p:cNvSpPr/>
            <p:nvPr/>
          </p:nvSpPr>
          <p:spPr>
            <a:xfrm>
              <a:off x="-2590800" y="2514600"/>
              <a:ext cx="1295400" cy="838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514600" y="2743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Quote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 rot="11220295">
            <a:off x="5294808" y="2301090"/>
            <a:ext cx="1412878" cy="838200"/>
            <a:chOff x="-2708278" y="2514600"/>
            <a:chExt cx="1412878" cy="838200"/>
          </a:xfrm>
        </p:grpSpPr>
        <p:sp>
          <p:nvSpPr>
            <p:cNvPr id="22" name="Right Arrow 21"/>
            <p:cNvSpPr/>
            <p:nvPr/>
          </p:nvSpPr>
          <p:spPr>
            <a:xfrm>
              <a:off x="-2590800" y="2514600"/>
              <a:ext cx="1295400" cy="838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 rot="10823853">
              <a:off x="-2708278" y="2759151"/>
              <a:ext cx="1365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Cut / Photo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 rot="2464623">
            <a:off x="1596153" y="5213855"/>
            <a:ext cx="1651136" cy="1728692"/>
            <a:chOff x="-2989695" y="3276261"/>
            <a:chExt cx="1651136" cy="1728692"/>
          </a:xfrm>
        </p:grpSpPr>
        <p:sp>
          <p:nvSpPr>
            <p:cNvPr id="25" name="Right Arrow 24"/>
            <p:cNvSpPr/>
            <p:nvPr/>
          </p:nvSpPr>
          <p:spPr>
            <a:xfrm rot="15129732">
              <a:off x="-2709819" y="3504861"/>
              <a:ext cx="1295400" cy="8382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 rot="11220295">
              <a:off x="-2989695" y="4166753"/>
              <a:ext cx="1651136" cy="838200"/>
              <a:chOff x="-2946536" y="2514600"/>
              <a:chExt cx="1651136" cy="838200"/>
            </a:xfrm>
          </p:grpSpPr>
          <p:sp>
            <p:nvSpPr>
              <p:cNvPr id="28" name="Right Arrow 27"/>
              <p:cNvSpPr/>
              <p:nvPr/>
            </p:nvSpPr>
            <p:spPr>
              <a:xfrm>
                <a:off x="-2590800" y="2514600"/>
                <a:ext cx="1295400" cy="838200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0823853">
                <a:off x="-2946536" y="2779306"/>
                <a:ext cx="136570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Columns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 rot="10800000">
            <a:off x="3156052" y="1223727"/>
            <a:ext cx="1339748" cy="838200"/>
            <a:chOff x="-2635148" y="2514600"/>
            <a:chExt cx="1339748" cy="838200"/>
          </a:xfrm>
        </p:grpSpPr>
        <p:sp>
          <p:nvSpPr>
            <p:cNvPr id="32" name="Right Arrow 31"/>
            <p:cNvSpPr/>
            <p:nvPr/>
          </p:nvSpPr>
          <p:spPr>
            <a:xfrm>
              <a:off x="-2590800" y="2514600"/>
              <a:ext cx="1295400" cy="838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 rot="10848514">
              <a:off x="-2635148" y="2748359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By-Line</a:t>
              </a:r>
            </a:p>
          </p:txBody>
        </p:sp>
      </p:grp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2D29-DAC4-4923-AFD0-2E6B91B3B4A1}" type="datetime1">
              <a:rPr lang="en-US" smtClean="0"/>
              <a:t>2/25/2020</a:t>
            </a:fld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19400"/>
            <a:ext cx="8991600" cy="1711037"/>
          </a:xfrm>
        </p:spPr>
        <p:txBody>
          <a:bodyPr>
            <a:normAutofit/>
          </a:bodyPr>
          <a:lstStyle/>
          <a:p>
            <a:r>
              <a:rPr lang="en-US" sz="5000" dirty="0"/>
              <a:t>Unit 3: Is it Newsworthy?</a:t>
            </a:r>
            <a:endParaRPr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59466"/>
            <a:ext cx="75438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Parts of a Newspaper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4303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629" y="-1066800"/>
            <a:ext cx="9147629" cy="7958777"/>
            <a:chOff x="-3629" y="-1066800"/>
            <a:chExt cx="9147629" cy="7958777"/>
          </a:xfrm>
        </p:grpSpPr>
        <p:pic>
          <p:nvPicPr>
            <p:cNvPr id="1026" name="Picture 2" descr="https://attachment.outlook.office.net/owa/kristopher.wazaney@cms.k12.nc.us/service.svc/s/GetFileAttachment?id=AAMkAGM5MmQ0YjIyLWIxMDUtNGQ0OS1hMGY0LTNiOThiY2E2NTJjNgBGAAAAAAANRx%2FbCsmuQbAc6oth3xtuBwD3RsDDPKXlSbIWLpY%2Bof1xAAEjppd%2FAAB53J4bRTjqR4qNOpZzn6S2AAEOQsyoAAABEgAQAGhP%2BoVKVf1Mv%2Fszxwlj8hs%3D&amp;X-OWA-CANARY=HUF7q-yH9UeVUOLLLS62hWCJUWRH49MYkhCfH19-PMccPFvqReCfTKNsLuKOzab6RhhVbD6aX_A.&amp;token=2e5b3745-0dab-4e36-b5a1-f40b8eed8038&amp;owa=outlook.office.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29" y="-1066800"/>
              <a:ext cx="9147629" cy="795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219200" y="139700"/>
              <a:ext cx="762000" cy="5461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3429000"/>
              <a:ext cx="1752600" cy="2133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2103252"/>
              <a:ext cx="838200" cy="6399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239000" y="139700"/>
              <a:ext cx="1219200" cy="9271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43800" y="2106880"/>
              <a:ext cx="990600" cy="788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5638800"/>
              <a:ext cx="990600" cy="1143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1F4E-8877-4B05-A711-FE98614514A3}" type="datetime1">
              <a:rPr lang="en-US" smtClean="0"/>
              <a:t>2/25/2020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1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arts of newspaper art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-14514"/>
            <a:ext cx="9165771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335285" y="3048000"/>
            <a:ext cx="1160515" cy="457200"/>
            <a:chOff x="5849885" y="3048000"/>
            <a:chExt cx="1160515" cy="457200"/>
          </a:xfrm>
        </p:grpSpPr>
        <p:grpSp>
          <p:nvGrpSpPr>
            <p:cNvPr id="4" name="Group 3"/>
            <p:cNvGrpSpPr/>
            <p:nvPr/>
          </p:nvGrpSpPr>
          <p:grpSpPr>
            <a:xfrm>
              <a:off x="5867400" y="3048000"/>
              <a:ext cx="1143000" cy="457200"/>
              <a:chOff x="-1828800" y="3925723"/>
              <a:chExt cx="990600" cy="4572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-1828800" y="3925723"/>
                <a:ext cx="990600" cy="457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-1676400" y="399142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deck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5849885" y="3064523"/>
              <a:ext cx="190500" cy="162895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881357" y="1143000"/>
            <a:ext cx="1277883" cy="579120"/>
            <a:chOff x="-1828800" y="3925723"/>
            <a:chExt cx="1107499" cy="457200"/>
          </a:xfrm>
        </p:grpSpPr>
        <p:sp>
          <p:nvSpPr>
            <p:cNvPr id="13" name="Rectangle 12"/>
            <p:cNvSpPr/>
            <p:nvPr/>
          </p:nvSpPr>
          <p:spPr>
            <a:xfrm>
              <a:off x="-1828800" y="3925723"/>
              <a:ext cx="990600" cy="45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828800" y="3969657"/>
              <a:ext cx="1107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mast head</a:t>
              </a: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E58A-A08F-45ED-AEA8-7068A96E6D95}" type="datetime1">
              <a:rPr lang="en-US" smtClean="0"/>
              <a:t>2/25/2020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0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038600"/>
            <a:ext cx="86868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Sections Within a Newspaper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2549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468775DC-C458-452B-B494-CBFA066AAFA0}" vid="{10EEBE7C-0769-4F35-B6EB-5940E3BEB5F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098515-0C12-46CF-BC7C-69B4A13CD5FA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1074</TotalTime>
  <Words>403</Words>
  <Application>Microsoft Office PowerPoint</Application>
  <PresentationFormat>On-screen Show (4:3)</PresentationFormat>
  <Paragraphs>57</Paragraphs>
  <Slides>10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Candara</vt:lpstr>
      <vt:lpstr>Consolas</vt:lpstr>
      <vt:lpstr>Tech Computer 16x9</vt:lpstr>
      <vt:lpstr>Unit 3: Is it Newsworthy?</vt:lpstr>
      <vt:lpstr>Unit 3: Is it Newsworthy?</vt:lpstr>
      <vt:lpstr>2 Types of News</vt:lpstr>
      <vt:lpstr>Unit 3: Is it Newsworthy?</vt:lpstr>
      <vt:lpstr>PowerPoint Presentation</vt:lpstr>
      <vt:lpstr>Unit 3: Is it Newsworthy?</vt:lpstr>
      <vt:lpstr>PowerPoint Presentation</vt:lpstr>
      <vt:lpstr>PowerPoint Presentation</vt:lpstr>
      <vt:lpstr>PowerPoint Presentation</vt:lpstr>
      <vt:lpstr>Sections and Types of Articles within a Newspaper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Is it Newsworthy?</dc:title>
  <dc:creator>Wazaney, Kristopher J.</dc:creator>
  <cp:lastModifiedBy>Bernard, Hillary D.</cp:lastModifiedBy>
  <cp:revision>26</cp:revision>
  <cp:lastPrinted>2020-02-13T15:21:42Z</cp:lastPrinted>
  <dcterms:created xsi:type="dcterms:W3CDTF">2016-09-23T00:08:16Z</dcterms:created>
  <dcterms:modified xsi:type="dcterms:W3CDTF">2020-02-25T18:51:07Z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