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3" r:id="rId4"/>
    <p:sldId id="264" r:id="rId5"/>
    <p:sldId id="259" r:id="rId6"/>
    <p:sldId id="265" r:id="rId7"/>
    <p:sldId id="270" r:id="rId8"/>
    <p:sldId id="266" r:id="rId9"/>
    <p:sldId id="267" r:id="rId10"/>
    <p:sldId id="268" r:id="rId11"/>
    <p:sldId id="269" r:id="rId12"/>
    <p:sldId id="271" r:id="rId13"/>
    <p:sldId id="262" r:id="rId14"/>
    <p:sldId id="272" r:id="rId15"/>
    <p:sldId id="273" r:id="rId16"/>
    <p:sldId id="260" r:id="rId17"/>
    <p:sldId id="261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M5atebvIuYk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Sz029y6ZkC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8448"/>
            <a:ext cx="6850743" cy="679208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Unit 3: Is it Newsworthy?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69042"/>
            <a:ext cx="6850742" cy="3415603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/>
              <a:t>3.1: Newsworthiness, Target Audience, &amp;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ADF81-DC58-4420-B2A3-5F3E8CB16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0" y="4020382"/>
            <a:ext cx="3527351" cy="23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CE07-4210-42EF-A7E1-B306982B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DA0F5-43C9-44E3-B2FF-F120284BA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lvl="1" indent="0">
              <a:buNone/>
            </a:pPr>
            <a:r>
              <a:rPr lang="en-US" sz="2800" dirty="0"/>
              <a:t>People are interested in other people. Everyone has something to celebrate and something to complain about. We like unusual stories of people who accomplish amazing feats or handle a life crisis because we can identify with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5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FEFF-6C84-4E14-A99C-7B340B94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DAFF3-9DD2-4A5E-9FC2-AF1462A8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lvl="1" indent="0">
              <a:buNone/>
            </a:pPr>
            <a:r>
              <a:rPr lang="en-US" sz="2800" dirty="0"/>
              <a:t>People are attracted to information that helps them make good decisions. If you like to cook, you find recipes relevant. If you’re looking for a job, the business news is relevant. We need depend on relevant information that helps us make decisions. 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5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F90DB7-06B1-4DCF-925A-B1853CA0E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252927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Target Audience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981CCFB-C801-47D0-ABD6-222EBC39E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3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594343" cy="4601183"/>
          </a:xfrm>
        </p:spPr>
        <p:txBody>
          <a:bodyPr>
            <a:normAutofit/>
          </a:bodyPr>
          <a:lstStyle/>
          <a:p>
            <a:pPr algn="ctr"/>
            <a:r>
              <a:rPr lang="en-US" sz="2900" dirty="0"/>
              <a:t>The Ultimate Factor of Newsworthiness</a:t>
            </a:r>
          </a:p>
        </p:txBody>
      </p:sp>
      <p:pic>
        <p:nvPicPr>
          <p:cNvPr id="7170" name="Picture 2" descr="Image result for target audienc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07" y="1166438"/>
            <a:ext cx="2727325" cy="47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3218" y="427229"/>
            <a:ext cx="3634455" cy="6545943"/>
          </a:xfrm>
        </p:spPr>
        <p:txBody>
          <a:bodyPr>
            <a:normAutofit/>
          </a:bodyPr>
          <a:lstStyle/>
          <a:p>
            <a:r>
              <a:rPr lang="en-US" dirty="0"/>
              <a:t>Audience Decides!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What’s newsworthy depends on the target audience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Writers write to particular (target) audiences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A target audience is the particular group of people to which an advertisement, a product, a website or a television or radio program is directed</a:t>
            </a:r>
          </a:p>
          <a:p>
            <a:pPr lvl="1"/>
            <a:r>
              <a:rPr lang="en-US" dirty="0"/>
              <a:t>Examples- </a:t>
            </a:r>
          </a:p>
          <a:p>
            <a:pPr lvl="2"/>
            <a:r>
              <a:rPr lang="en-US" dirty="0"/>
              <a:t>15 year old  to Senior Citizen</a:t>
            </a:r>
          </a:p>
          <a:p>
            <a:pPr lvl="2"/>
            <a:r>
              <a:rPr lang="en-US" dirty="0"/>
              <a:t>Urban vs. Rural</a:t>
            </a:r>
          </a:p>
          <a:p>
            <a:r>
              <a:rPr lang="en-US" dirty="0"/>
              <a:t>Who is our target?</a:t>
            </a:r>
          </a:p>
          <a:p>
            <a:pPr lvl="1"/>
            <a:r>
              <a:rPr lang="en-US" dirty="0"/>
              <a:t>What if kids were the target?</a:t>
            </a:r>
          </a:p>
          <a:p>
            <a:pPr lvl="2"/>
            <a:r>
              <a:rPr lang="en-US" dirty="0"/>
              <a:t>Time for Kids</a:t>
            </a:r>
          </a:p>
          <a:p>
            <a:pPr lvl="2"/>
            <a:r>
              <a:rPr lang="en-US" dirty="0"/>
              <a:t>CNN Student News</a:t>
            </a:r>
          </a:p>
          <a:p>
            <a:pPr lvl="2"/>
            <a:r>
              <a:rPr lang="en-US" dirty="0"/>
              <a:t>Made by adults for kids</a:t>
            </a:r>
          </a:p>
          <a:p>
            <a:pPr lvl="3"/>
            <a:r>
              <a:rPr lang="en-US" dirty="0"/>
              <a:t>Do they do a good job?</a:t>
            </a:r>
          </a:p>
        </p:txBody>
      </p:sp>
    </p:spTree>
    <p:extLst>
      <p:ext uri="{BB962C8B-B14F-4D97-AF65-F5344CB8AC3E}">
        <p14:creationId xmlns:p14="http://schemas.microsoft.com/office/powerpoint/2010/main" val="34766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BF8F-6897-4ABA-A2AA-39C44D86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A7929-5A32-4CF5-8654-5019BCCDE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9284" y="0"/>
            <a:ext cx="2997690" cy="5989320"/>
          </a:xfrm>
        </p:spPr>
        <p:txBody>
          <a:bodyPr/>
          <a:lstStyle/>
          <a:p>
            <a:pPr marL="502920" lvl="1" indent="0">
              <a:buNone/>
            </a:pPr>
            <a:r>
              <a:rPr lang="en-US" sz="2500" dirty="0"/>
              <a:t>A few </a:t>
            </a:r>
          </a:p>
          <a:p>
            <a:pPr marL="502920" lvl="1" indent="0">
              <a:buNone/>
            </a:pPr>
            <a:r>
              <a:rPr lang="en-US" sz="2500" dirty="0"/>
              <a:t>determining </a:t>
            </a:r>
          </a:p>
          <a:p>
            <a:pPr marL="502920" lvl="1" indent="0">
              <a:buNone/>
            </a:pPr>
            <a:r>
              <a:rPr lang="en-US" sz="2500" dirty="0"/>
              <a:t>factors: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Where you live</a:t>
            </a:r>
          </a:p>
          <a:p>
            <a:pPr lvl="1"/>
            <a:r>
              <a:rPr lang="en-US" dirty="0"/>
              <a:t>Religion</a:t>
            </a:r>
          </a:p>
          <a:p>
            <a:pPr lvl="1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D3A500-CC27-45A5-8003-4BD61F2A9E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8587" y="1988289"/>
            <a:ext cx="3568949" cy="22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1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A960D-A3C4-4C6E-9DF9-664BCC797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1168305"/>
          </a:xfrm>
        </p:spPr>
        <p:txBody>
          <a:bodyPr/>
          <a:lstStyle/>
          <a:p>
            <a:pPr algn="ctr"/>
            <a:r>
              <a:rPr lang="en-US" dirty="0"/>
              <a:t>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CC676-9FCF-44F5-8702-6DB48A814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1" y="2860159"/>
            <a:ext cx="5486400" cy="988827"/>
          </a:xfrm>
        </p:spPr>
        <p:txBody>
          <a:bodyPr/>
          <a:lstStyle/>
          <a:p>
            <a:pPr algn="ctr"/>
            <a:r>
              <a:rPr lang="en-US" dirty="0"/>
              <a:t>Why do they put which stories where?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46B29-89AD-4DE1-BC5D-928DC4EFB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93" y="3946341"/>
            <a:ext cx="2598596" cy="18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9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562447" cy="4601183"/>
          </a:xfrm>
        </p:spPr>
        <p:txBody>
          <a:bodyPr/>
          <a:lstStyle/>
          <a:p>
            <a:pPr algn="ctr"/>
            <a:r>
              <a:rPr lang="en-US" dirty="0"/>
              <a:t>Where to find the most newsworthy stories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13266" y="761311"/>
            <a:ext cx="6111420" cy="5639488"/>
          </a:xfrm>
        </p:spPr>
        <p:txBody>
          <a:bodyPr>
            <a:normAutofit/>
          </a:bodyPr>
          <a:lstStyle/>
          <a:p>
            <a:r>
              <a:rPr lang="en-US" b="1" dirty="0"/>
              <a:t>Where should I look to find the most newsworthy stories?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Above the Fold</a:t>
            </a:r>
          </a:p>
          <a:p>
            <a:pPr lvl="3"/>
            <a:r>
              <a:rPr lang="en-US" sz="1600" b="1" dirty="0"/>
              <a:t>position where it is seen first, for example on the top half of the front page of a newspaper or in the part of a web page that you see first when you open it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Centerpiece Story</a:t>
            </a:r>
            <a:endParaRPr lang="en-US" dirty="0">
              <a:solidFill>
                <a:schemeClr val="accent4"/>
              </a:solidFill>
            </a:endParaRPr>
          </a:p>
          <a:p>
            <a:pPr lvl="3"/>
            <a:r>
              <a:rPr lang="en-US" sz="1600" b="1" dirty="0"/>
              <a:t>an item or issue intended to be a focus of attention. In online journalism it is the story that viewers see first on the webpage</a:t>
            </a:r>
          </a:p>
          <a:p>
            <a:r>
              <a:rPr lang="en-US" b="1" dirty="0">
                <a:solidFill>
                  <a:schemeClr val="accent3"/>
                </a:solidFill>
              </a:rPr>
              <a:t>Sections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Front Page (News)    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Style (Features)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Sports (News and Features)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Classifieds (Ads, personal ads)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Arts and Leisure (Features)</a:t>
            </a:r>
          </a:p>
        </p:txBody>
      </p:sp>
      <p:pic>
        <p:nvPicPr>
          <p:cNvPr id="5124" name="Picture 4" descr="Image result for newspaper s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088905"/>
            <a:ext cx="2641601" cy="27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7159" y="-464457"/>
            <a:ext cx="5402542" cy="53122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Headlines are everything!</a:t>
            </a:r>
          </a:p>
          <a:p>
            <a:r>
              <a:rPr lang="en-US" dirty="0">
                <a:solidFill>
                  <a:schemeClr val="accent3"/>
                </a:solidFill>
              </a:rPr>
              <a:t>Headline = Article Title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First thing a reader reads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Helps them decide whether to read your article</a:t>
            </a:r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r>
              <a:rPr lang="en-US" dirty="0"/>
              <a:t>It’s like bait, but do all headlines truly reflect the content of the article? Sometimes yes—sometimes no!</a:t>
            </a:r>
          </a:p>
          <a:p>
            <a:pPr lvl="1"/>
            <a:r>
              <a:rPr lang="en-US" dirty="0"/>
              <a:t>Why would a headline be misleading on purpose?</a:t>
            </a:r>
          </a:p>
        </p:txBody>
      </p:sp>
      <p:pic>
        <p:nvPicPr>
          <p:cNvPr id="6146" name="Picture 2" descr="Image result for headlin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70" y="3499168"/>
            <a:ext cx="3126775" cy="2953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B56B1-9D7E-4133-82DF-7E7B45D1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33" y="2833361"/>
            <a:ext cx="3048000" cy="158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E0A2DE-4F70-4F6B-AB2F-EBFD9C4DD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933" y="631418"/>
            <a:ext cx="4762500" cy="2038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CF858F-B3E9-4070-BA4D-C51CBD3F8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69" y="3185229"/>
            <a:ext cx="4562030" cy="3041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F57A1-7F02-4339-8220-2EDFCB2A0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206" y="4578104"/>
            <a:ext cx="2409825" cy="189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95F95-045A-4E7D-A098-1885F4115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67" y="795562"/>
            <a:ext cx="3048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10FB8-7375-4FF3-8235-FB381D21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507" y="4675998"/>
            <a:ext cx="3048000" cy="172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E2700-C24C-498F-AD62-231BB1109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408" y="457977"/>
            <a:ext cx="3838575" cy="1190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9DFABF-05A7-4FD6-AF0F-BBDAF8FCD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0" y="4799823"/>
            <a:ext cx="4762500" cy="1857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E5A73A-8934-400C-91F0-8BBD0FB79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204" y="2019300"/>
            <a:ext cx="4762500" cy="2409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82C03-4000-419B-AA48-815C4953F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71" y="2697300"/>
            <a:ext cx="3092216" cy="1917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995C3-1ED6-4386-B035-60CAB6DA5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881" y="102681"/>
            <a:ext cx="2409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8408"/>
            <a:ext cx="2622250" cy="4601183"/>
          </a:xfrm>
        </p:spPr>
        <p:txBody>
          <a:bodyPr/>
          <a:lstStyle/>
          <a:p>
            <a:pPr algn="ctr"/>
            <a:r>
              <a:rPr lang="en-US" dirty="0"/>
              <a:t>Information </a:t>
            </a:r>
            <a:br>
              <a:rPr lang="en-US" dirty="0"/>
            </a:br>
            <a:r>
              <a:rPr lang="en-US" dirty="0"/>
              <a:t>vs. </a:t>
            </a:r>
            <a:br>
              <a:rPr lang="en-US" dirty="0"/>
            </a:br>
            <a:r>
              <a:rPr lang="en-US" dirty="0"/>
              <a:t>News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9146" y="257696"/>
            <a:ext cx="3075709" cy="6600304"/>
          </a:xfrm>
        </p:spPr>
        <p:txBody>
          <a:bodyPr>
            <a:normAutofit/>
          </a:bodyPr>
          <a:lstStyle/>
          <a:p>
            <a:r>
              <a:rPr lang="en-US" sz="2800" dirty="0"/>
              <a:t>Define-</a:t>
            </a:r>
          </a:p>
          <a:p>
            <a:pPr lvl="1"/>
            <a:r>
              <a:rPr lang="en-US" sz="2800" dirty="0"/>
              <a:t>Information</a:t>
            </a:r>
          </a:p>
          <a:p>
            <a:pPr lvl="1"/>
            <a:r>
              <a:rPr lang="en-US" sz="2800" dirty="0"/>
              <a:t>News</a:t>
            </a:r>
          </a:p>
          <a:p>
            <a:r>
              <a:rPr lang="en-US" dirty="0"/>
              <a:t>Think / Pair / Share</a:t>
            </a:r>
          </a:p>
          <a:p>
            <a:pPr lvl="1"/>
            <a:r>
              <a:rPr lang="en-US" dirty="0"/>
              <a:t>Is there a difference between information &amp; news?</a:t>
            </a:r>
          </a:p>
          <a:p>
            <a:r>
              <a:rPr lang="en-US" dirty="0"/>
              <a:t>Brainstorm</a:t>
            </a:r>
          </a:p>
          <a:p>
            <a:pPr lvl="1"/>
            <a:r>
              <a:rPr lang="en-US" dirty="0"/>
              <a:t>What about them makes them different?</a:t>
            </a:r>
          </a:p>
          <a:p>
            <a:endParaRPr lang="en-US" dirty="0"/>
          </a:p>
        </p:txBody>
      </p:sp>
      <p:pic>
        <p:nvPicPr>
          <p:cNvPr id="3074" name="Picture 2" descr="Image result for newsworth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55" y="764771"/>
            <a:ext cx="2920134" cy="53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2" y="1123838"/>
            <a:ext cx="2473296" cy="4601183"/>
          </a:xfrm>
        </p:spPr>
        <p:txBody>
          <a:bodyPr>
            <a:normAutofit/>
          </a:bodyPr>
          <a:lstStyle/>
          <a:p>
            <a:pPr algn="ctr"/>
            <a:br>
              <a:rPr lang="en-US" sz="3400" dirty="0"/>
            </a:br>
            <a:r>
              <a:rPr lang="en-US" sz="3400" dirty="0"/>
              <a:t>Information</a:t>
            </a:r>
            <a:br>
              <a:rPr lang="en-US" sz="3400" dirty="0"/>
            </a:br>
            <a:r>
              <a:rPr lang="en-US" sz="3400" dirty="0"/>
              <a:t>vs</a:t>
            </a:r>
            <a:br>
              <a:rPr lang="en-US" sz="3400" dirty="0"/>
            </a:br>
            <a:r>
              <a:rPr lang="en-US" sz="3400" dirty="0"/>
              <a:t>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Information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knowledge gained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through study,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communication,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research,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instruction, etc.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 factual 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News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1. the presentation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of a report on recent or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new events in a 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newspaper or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other periodical or on 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radio or television.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595" y="1123838"/>
            <a:ext cx="55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8635" y="1108449"/>
            <a:ext cx="56753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6752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5EF2-08E3-4198-AE4D-4183E5AD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123838"/>
            <a:ext cx="2319595" cy="4118013"/>
          </a:xfrm>
        </p:spPr>
        <p:txBody>
          <a:bodyPr/>
          <a:lstStyle/>
          <a:p>
            <a:r>
              <a:rPr lang="en-US" dirty="0"/>
              <a:t>Decisions,</a:t>
            </a:r>
            <a:br>
              <a:rPr lang="en-US" dirty="0"/>
            </a:br>
            <a:r>
              <a:rPr lang="en-US" dirty="0"/>
              <a:t>Decisions...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02A3-D770-4DD9-A106-BA3E5B5B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606056"/>
            <a:ext cx="5486400" cy="2554472"/>
          </a:xfrm>
        </p:spPr>
        <p:txBody>
          <a:bodyPr>
            <a:normAutofit/>
          </a:bodyPr>
          <a:lstStyle/>
          <a:p>
            <a:r>
              <a:rPr lang="en-US" sz="3000" dirty="0"/>
              <a:t>MANY things happen in our world every day </a:t>
            </a:r>
          </a:p>
          <a:p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How do news organizations decide which stories to report and which ones to leave out?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15517-6275-4243-9E6B-3341DDB76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707" y="3429000"/>
            <a:ext cx="4865661" cy="25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6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038"/>
            <a:ext cx="2544317" cy="5320984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Newsworthiness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5339" y="868680"/>
            <a:ext cx="4986669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7030A0"/>
                </a:solidFill>
              </a:rPr>
              <a:t>“…newsworthiness is ‘worthy of being published as news,’ and the criteria that are commonly used to determine newsworthiness are known as news values.”</a:t>
            </a:r>
          </a:p>
          <a:p>
            <a:pPr marL="0" indent="0">
              <a:buNone/>
            </a:pPr>
            <a:endParaRPr lang="en-US" sz="3000" dirty="0">
              <a:solidFill>
                <a:srgbClr val="7030A0"/>
              </a:solidFill>
            </a:endParaRPr>
          </a:p>
          <a:p>
            <a:pPr marL="5029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-Oxford Research Encyclopedia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2162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45A-17F2-4093-B22E-8B71AA835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850605"/>
            <a:ext cx="5486400" cy="3498111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The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</a:rPr>
              <a:t>5 Values </a:t>
            </a:r>
            <a:br>
              <a:rPr lang="en-US" sz="30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</a:rPr>
              <a:t>of…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5000" dirty="0">
                <a:solidFill>
                  <a:srgbClr val="FFFF00"/>
                </a:solidFill>
              </a:rPr>
              <a:t>Newsworthiness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023C3FA-2165-412C-8781-72BA03341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45A-17F2-4093-B22E-8B71AA83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573079" cy="4601183"/>
          </a:xfrm>
        </p:spPr>
        <p:txBody>
          <a:bodyPr/>
          <a:lstStyle/>
          <a:p>
            <a:pPr algn="ctr"/>
            <a:r>
              <a:rPr lang="en-US" sz="3000" dirty="0"/>
              <a:t>Timeliness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74AA8-7A02-4C4B-9FB7-B57C0836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lvl="1" indent="0">
              <a:buNone/>
            </a:pPr>
            <a:r>
              <a:rPr lang="en-US" sz="2800" dirty="0"/>
              <a:t>Immediate, current information and events are newsworthy because they have just recently occurred. It’s news because it’s “new.”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0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B4A5-239D-4302-8604-94DFBB1B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DCD86-B5BD-49D0-B4F7-D0C23FF75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lvl="1" indent="0">
              <a:buNone/>
            </a:pPr>
            <a:r>
              <a:rPr lang="en-US" sz="2800" dirty="0"/>
              <a:t>Local information and events are newsworthy because they affect the people in our community and region. We care more about things that happen “close to home.”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3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ED67-386C-4F37-BD5B-ADB6A505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" y="1123838"/>
            <a:ext cx="2466754" cy="4601183"/>
          </a:xfrm>
        </p:spPr>
        <p:txBody>
          <a:bodyPr/>
          <a:lstStyle/>
          <a:p>
            <a:r>
              <a:rPr lang="en-US" dirty="0"/>
              <a:t>Conflict &amp;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E5C7F-87E1-46F7-8870-47DAB4D2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lvl="1" indent="0">
              <a:buNone/>
            </a:pPr>
            <a:r>
              <a:rPr lang="en-US" sz="2800" dirty="0"/>
              <a:t>When violence strikes or when people argue about actions, events, ideas or policies, we care. Conflict and controversy attract our attention by highlighting problems or differences within the community.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156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936</TotalTime>
  <Words>640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Corbel</vt:lpstr>
      <vt:lpstr>Times New Roman</vt:lpstr>
      <vt:lpstr>Wingdings 2</vt:lpstr>
      <vt:lpstr>Frame</vt:lpstr>
      <vt:lpstr>Unit 3: Is it Newsworthy?</vt:lpstr>
      <vt:lpstr>Information  vs.  News</vt:lpstr>
      <vt:lpstr> Information vs News</vt:lpstr>
      <vt:lpstr>Decisions, Decisions...</vt:lpstr>
      <vt:lpstr> Newsworthiness</vt:lpstr>
      <vt:lpstr>The 5 Values  of…  Newsworthiness</vt:lpstr>
      <vt:lpstr>Timeliness</vt:lpstr>
      <vt:lpstr>Proximity</vt:lpstr>
      <vt:lpstr>Conflict &amp; Controversy</vt:lpstr>
      <vt:lpstr>Human Interest</vt:lpstr>
      <vt:lpstr>Relevance</vt:lpstr>
      <vt:lpstr>Target Audience</vt:lpstr>
      <vt:lpstr>The Ultimate Factor of Newsworthiness</vt:lpstr>
      <vt:lpstr>Target Audience</vt:lpstr>
      <vt:lpstr>Layout</vt:lpstr>
      <vt:lpstr>Where to find the most newsworthy stories</vt:lpstr>
      <vt:lpstr>Headlines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Is it Newsworthy?</dc:title>
  <dc:creator>Wazaney, Kristopher J.</dc:creator>
  <cp:lastModifiedBy>Bernard, Hillary D.</cp:lastModifiedBy>
  <cp:revision>31</cp:revision>
  <dcterms:created xsi:type="dcterms:W3CDTF">2016-09-18T22:47:37Z</dcterms:created>
  <dcterms:modified xsi:type="dcterms:W3CDTF">2020-02-13T15:15:56Z</dcterms:modified>
</cp:coreProperties>
</file>