
<file path=[Content_Types].xml><?xml version="1.0" encoding="utf-8"?>
<Types xmlns="http://schemas.openxmlformats.org/package/2006/content-types">
  <Default Extension="bin"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67" r:id="rId10"/>
    <p:sldId id="258" r:id="rId11"/>
    <p:sldId id="259"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audio" Target="../media/audio1.bin"/><Relationship Id="rId4"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slideMaster" Target="../slideMasters/slideMaster1.xml"/><Relationship Id="rId1"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9/18/2018</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9/18/2018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9/18/2018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4" name="Typewriter"/>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4" name="Typewriter"/>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9/18/2018</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4" name="Typewriter"/>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9/18/2018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3"/>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3"/>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3"/>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3"/>
          <a:stretch>
            <a:fillRect/>
          </a:stretch>
        </p:blipFill>
        <p:spPr>
          <a:xfrm>
            <a:off x="4915960" y="1897040"/>
            <a:ext cx="3228975" cy="1428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4" name="Typewriter"/>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9/18/2018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sndAc>
          <p:stSnd>
            <p:snd r:embed="rId1" name="Typewriter"/>
          </p:stSnd>
        </p:sndAc>
      </p:transition>
    </mc:Choice>
    <mc:Fallback xmlns="">
      <p:transition xmlns:p14="http://schemas.microsoft.com/office/powerpoint/2010/main" spd="med">
        <p:fade/>
        <p:sndAc>
          <p:stSnd>
            <p:snd r:embed="rId3" name="Typewriter"/>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8.png"/><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7.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6.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audio" Target="../media/audio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audio" Target="../media/audio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9/18/2018</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spd="med" p14:dur="700">
        <p:fade/>
        <p:sndAc>
          <p:stSnd>
            <p:snd r:embed="rId22" name="Typewriter"/>
          </p:stSnd>
        </p:sndAc>
      </p:transition>
    </mc:Choice>
    <mc:Fallback xmlns="">
      <p:transition xmlns:p14="http://schemas.microsoft.com/office/powerpoint/2010/main" spd="med">
        <p:fade/>
        <p:sndAc>
          <p:stSnd>
            <p:snd r:embed="rId23" name="Typewriter"/>
          </p:stSnd>
        </p:sndAc>
      </p:transition>
    </mc:Fallback>
  </mc:AlternateConten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4"/>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5"/>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6"/>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6"/>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6"/>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6"/>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5"/>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audio" Target="../media/audio1.bin"/><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7068" y="1344609"/>
            <a:ext cx="7304639" cy="1136502"/>
          </a:xfrm>
        </p:spPr>
        <p:txBody>
          <a:bodyPr/>
          <a:lstStyle/>
          <a:p>
            <a:pPr algn="ctr"/>
            <a:r>
              <a:rPr lang="en-US" sz="5200" dirty="0"/>
              <a:t>2</a:t>
            </a:r>
            <a:r>
              <a:rPr lang="en-US" sz="5200" dirty="0" smtClean="0"/>
              <a:t>-1 The Importance of </a:t>
            </a:r>
            <a:endParaRPr lang="en-US" sz="5200" dirty="0"/>
          </a:p>
        </p:txBody>
      </p:sp>
      <p:sp>
        <p:nvSpPr>
          <p:cNvPr id="5" name="Title 1"/>
          <p:cNvSpPr txBox="1">
            <a:spLocks/>
          </p:cNvSpPr>
          <p:nvPr/>
        </p:nvSpPr>
        <p:spPr>
          <a:xfrm>
            <a:off x="1126439" y="2294570"/>
            <a:ext cx="7304639" cy="1136502"/>
          </a:xfrm>
          <a:prstGeom prst="rect">
            <a:avLst/>
          </a:prstGeo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pPr algn="ctr"/>
            <a:r>
              <a:rPr lang="en-US" sz="6800" b="1" dirty="0" smtClean="0"/>
              <a:t>ETHICS</a:t>
            </a:r>
            <a:endParaRPr lang="en-US" sz="6800" b="1" dirty="0"/>
          </a:p>
        </p:txBody>
      </p:sp>
      <p:sp>
        <p:nvSpPr>
          <p:cNvPr id="6" name="Title 1"/>
          <p:cNvSpPr txBox="1">
            <a:spLocks/>
          </p:cNvSpPr>
          <p:nvPr/>
        </p:nvSpPr>
        <p:spPr>
          <a:xfrm>
            <a:off x="3490870" y="3529188"/>
            <a:ext cx="2317034" cy="582983"/>
          </a:xfrm>
          <a:prstGeom prst="rect">
            <a:avLst/>
          </a:prstGeo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pPr algn="ctr"/>
            <a:r>
              <a:rPr lang="en-US" sz="4400" dirty="0" smtClean="0"/>
              <a:t>in</a:t>
            </a:r>
            <a:endParaRPr lang="en-US" sz="4400" dirty="0"/>
          </a:p>
        </p:txBody>
      </p:sp>
      <p:sp>
        <p:nvSpPr>
          <p:cNvPr id="7" name="Title 1"/>
          <p:cNvSpPr txBox="1">
            <a:spLocks/>
          </p:cNvSpPr>
          <p:nvPr/>
        </p:nvSpPr>
        <p:spPr>
          <a:xfrm>
            <a:off x="540988" y="4112171"/>
            <a:ext cx="8475539" cy="914400"/>
          </a:xfrm>
          <a:prstGeom prst="rect">
            <a:avLst/>
          </a:prstGeo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pPr algn="ctr"/>
            <a:endParaRPr lang="en-US" dirty="0" smtClean="0"/>
          </a:p>
          <a:p>
            <a:pPr algn="ctr"/>
            <a:endParaRPr lang="en-US" dirty="0"/>
          </a:p>
          <a:p>
            <a:pPr algn="ctr"/>
            <a:r>
              <a:rPr lang="en-US" dirty="0" smtClean="0"/>
              <a:t>SCHOLASTIC JOURNALISM</a:t>
            </a:r>
          </a:p>
        </p:txBody>
      </p:sp>
      <p:sp>
        <p:nvSpPr>
          <p:cNvPr id="8" name="Title 1"/>
          <p:cNvSpPr txBox="1">
            <a:spLocks/>
          </p:cNvSpPr>
          <p:nvPr/>
        </p:nvSpPr>
        <p:spPr>
          <a:xfrm>
            <a:off x="1" y="0"/>
            <a:ext cx="9144000" cy="1053118"/>
          </a:xfrm>
          <a:prstGeom prst="rect">
            <a:avLst/>
          </a:prstGeo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pPr algn="ctr"/>
            <a:r>
              <a:rPr lang="en-US" sz="3600" dirty="0" smtClean="0">
                <a:solidFill>
                  <a:schemeClr val="accent3"/>
                </a:solidFill>
              </a:rPr>
              <a:t>Unit 2: </a:t>
            </a:r>
            <a:r>
              <a:rPr lang="en-US" sz="3600" b="1" dirty="0">
                <a:solidFill>
                  <a:schemeClr val="accent3"/>
                </a:solidFill>
              </a:rPr>
              <a:t>With Rights </a:t>
            </a:r>
            <a:r>
              <a:rPr lang="en-US" sz="3600" b="1" dirty="0" smtClean="0">
                <a:solidFill>
                  <a:schemeClr val="accent3"/>
                </a:solidFill>
              </a:rPr>
              <a:t>Come </a:t>
            </a:r>
            <a:r>
              <a:rPr lang="en-US" sz="3600" b="1" dirty="0">
                <a:solidFill>
                  <a:schemeClr val="accent3"/>
                </a:solidFill>
              </a:rPr>
              <a:t>Responsibilities </a:t>
            </a:r>
            <a:endParaRPr lang="en-US" sz="3600" dirty="0">
              <a:solidFill>
                <a:schemeClr val="accent3"/>
              </a:solidFill>
            </a:endParaRPr>
          </a:p>
        </p:txBody>
      </p:sp>
      <p:sp>
        <p:nvSpPr>
          <p:cNvPr id="3" name="TextBox 2"/>
          <p:cNvSpPr txBox="1"/>
          <p:nvPr/>
        </p:nvSpPr>
        <p:spPr>
          <a:xfrm>
            <a:off x="1126439" y="5238427"/>
            <a:ext cx="7175268" cy="430887"/>
          </a:xfrm>
          <a:prstGeom prst="rect">
            <a:avLst/>
          </a:prstGeom>
          <a:noFill/>
        </p:spPr>
        <p:txBody>
          <a:bodyPr wrap="square" rtlCol="0">
            <a:spAutoFit/>
          </a:bodyPr>
          <a:lstStyle/>
          <a:p>
            <a:pPr algn="ctr"/>
            <a:r>
              <a:rPr lang="en-US" sz="2200" b="1" dirty="0" smtClean="0"/>
              <a:t>*Please copy down this title slide </a:t>
            </a:r>
            <a:r>
              <a:rPr lang="en-US" sz="2200" b="1" i="1" dirty="0" smtClean="0"/>
              <a:t>and</a:t>
            </a:r>
            <a:r>
              <a:rPr lang="en-US" sz="2200" b="1" dirty="0" smtClean="0"/>
              <a:t> what is written in </a:t>
            </a:r>
            <a:r>
              <a:rPr lang="en-US" sz="2200" b="1" dirty="0" smtClean="0">
                <a:solidFill>
                  <a:srgbClr val="7030A0"/>
                </a:solidFill>
              </a:rPr>
              <a:t>c</a:t>
            </a:r>
            <a:r>
              <a:rPr lang="en-US" sz="2200" b="1" dirty="0" smtClean="0">
                <a:solidFill>
                  <a:srgbClr val="FFC000"/>
                </a:solidFill>
              </a:rPr>
              <a:t>o</a:t>
            </a:r>
            <a:r>
              <a:rPr lang="en-US" sz="2200" b="1" dirty="0" smtClean="0">
                <a:solidFill>
                  <a:srgbClr val="00B050"/>
                </a:solidFill>
              </a:rPr>
              <a:t>l</a:t>
            </a:r>
            <a:r>
              <a:rPr lang="en-US" sz="2200" b="1" dirty="0" smtClean="0">
                <a:solidFill>
                  <a:srgbClr val="FF0000"/>
                </a:solidFill>
              </a:rPr>
              <a:t>o</a:t>
            </a:r>
            <a:r>
              <a:rPr lang="en-US" sz="2200" b="1" dirty="0" smtClean="0">
                <a:solidFill>
                  <a:srgbClr val="00B0F0"/>
                </a:solidFill>
              </a:rPr>
              <a:t>r</a:t>
            </a:r>
            <a:endParaRPr lang="en-US" sz="2200" b="1" dirty="0">
              <a:solidFill>
                <a:srgbClr val="00B0F0"/>
              </a:solidFill>
            </a:endParaRPr>
          </a:p>
        </p:txBody>
      </p:sp>
    </p:spTree>
    <p:extLst>
      <p:ext uri="{BB962C8B-B14F-4D97-AF65-F5344CB8AC3E}">
        <p14:creationId xmlns:p14="http://schemas.microsoft.com/office/powerpoint/2010/main" val="4035841223"/>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247" y="495032"/>
            <a:ext cx="8621921" cy="868362"/>
          </a:xfrm>
        </p:spPr>
        <p:txBody>
          <a:bodyPr/>
          <a:lstStyle/>
          <a:p>
            <a:r>
              <a:rPr lang="en-US" sz="4200" u="sng" dirty="0" smtClean="0"/>
              <a:t>10 Questions to Ask Before Publishing*</a:t>
            </a:r>
            <a:endParaRPr lang="en-US" sz="4200" u="sng" dirty="0"/>
          </a:p>
        </p:txBody>
      </p:sp>
      <p:sp>
        <p:nvSpPr>
          <p:cNvPr id="6" name="TextBox 5"/>
          <p:cNvSpPr txBox="1"/>
          <p:nvPr/>
        </p:nvSpPr>
        <p:spPr>
          <a:xfrm>
            <a:off x="451856" y="1363394"/>
            <a:ext cx="8206701" cy="641714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3200" dirty="0" smtClean="0">
                <a:solidFill>
                  <a:srgbClr val="7030A0"/>
                </a:solidFill>
              </a:rPr>
              <a:t>What </a:t>
            </a:r>
            <a:r>
              <a:rPr lang="en-US" sz="3200" dirty="0">
                <a:solidFill>
                  <a:srgbClr val="7030A0"/>
                </a:solidFill>
              </a:rPr>
              <a:t>do I know? What do I need to know?</a:t>
            </a:r>
          </a:p>
          <a:p>
            <a:pPr marL="457200" indent="-457200">
              <a:lnSpc>
                <a:spcPct val="150000"/>
              </a:lnSpc>
              <a:buFont typeface="Arial" panose="020B0604020202020204" pitchFamily="34" charset="0"/>
              <a:buChar char="•"/>
            </a:pPr>
            <a:r>
              <a:rPr lang="en-US" sz="3200" dirty="0" smtClean="0">
                <a:solidFill>
                  <a:srgbClr val="00B050"/>
                </a:solidFill>
              </a:rPr>
              <a:t>What </a:t>
            </a:r>
            <a:r>
              <a:rPr lang="en-US" sz="3200" dirty="0">
                <a:solidFill>
                  <a:srgbClr val="00B050"/>
                </a:solidFill>
              </a:rPr>
              <a:t>is my journalistic purpose?</a:t>
            </a:r>
          </a:p>
          <a:p>
            <a:pPr marL="457200" indent="-457200">
              <a:lnSpc>
                <a:spcPct val="150000"/>
              </a:lnSpc>
              <a:buFont typeface="Arial" panose="020B0604020202020204" pitchFamily="34" charset="0"/>
              <a:buChar char="•"/>
            </a:pPr>
            <a:r>
              <a:rPr lang="en-US" sz="3200" dirty="0" smtClean="0">
                <a:solidFill>
                  <a:srgbClr val="0070C0"/>
                </a:solidFill>
              </a:rPr>
              <a:t>What </a:t>
            </a:r>
            <a:r>
              <a:rPr lang="en-US" sz="3200" dirty="0">
                <a:solidFill>
                  <a:srgbClr val="0070C0"/>
                </a:solidFill>
              </a:rPr>
              <a:t>are my ethical concerns</a:t>
            </a:r>
            <a:r>
              <a:rPr lang="en-US" sz="3200" dirty="0" smtClean="0">
                <a:solidFill>
                  <a:srgbClr val="0070C0"/>
                </a:solidFill>
              </a:rPr>
              <a:t>?</a:t>
            </a:r>
          </a:p>
          <a:p>
            <a:pPr marL="171450" indent="-171450">
              <a:lnSpc>
                <a:spcPct val="150000"/>
              </a:lnSpc>
              <a:buFont typeface="Arial" panose="020B0604020202020204" pitchFamily="34" charset="0"/>
              <a:buChar char="•"/>
            </a:pPr>
            <a:endParaRPr lang="en-US" sz="1050" dirty="0" smtClean="0"/>
          </a:p>
          <a:p>
            <a:pPr marL="457200" indent="-457200">
              <a:buFont typeface="Arial" panose="020B0604020202020204" pitchFamily="34" charset="0"/>
              <a:buChar char="•"/>
            </a:pPr>
            <a:r>
              <a:rPr lang="en-US" sz="3200" dirty="0" smtClean="0">
                <a:solidFill>
                  <a:schemeClr val="accent1">
                    <a:lumMod val="60000"/>
                    <a:lumOff val="40000"/>
                  </a:schemeClr>
                </a:solidFill>
              </a:rPr>
              <a:t>What </a:t>
            </a:r>
            <a:r>
              <a:rPr lang="en-US" sz="3200" dirty="0">
                <a:solidFill>
                  <a:schemeClr val="accent1">
                    <a:lumMod val="60000"/>
                    <a:lumOff val="40000"/>
                  </a:schemeClr>
                </a:solidFill>
              </a:rPr>
              <a:t>organizational policies and </a:t>
            </a:r>
            <a:r>
              <a:rPr lang="en-US" sz="3200" dirty="0" smtClean="0">
                <a:solidFill>
                  <a:schemeClr val="accent1">
                    <a:lumMod val="60000"/>
                    <a:lumOff val="40000"/>
                  </a:schemeClr>
                </a:solidFill>
              </a:rPr>
              <a:t>professional guidelines </a:t>
            </a:r>
            <a:r>
              <a:rPr lang="en-US" sz="3200" dirty="0">
                <a:solidFill>
                  <a:schemeClr val="accent1">
                    <a:lumMod val="60000"/>
                    <a:lumOff val="40000"/>
                  </a:schemeClr>
                </a:solidFill>
              </a:rPr>
              <a:t>should I consider</a:t>
            </a:r>
            <a:r>
              <a:rPr lang="en-US" sz="3200" dirty="0" smtClean="0">
                <a:solidFill>
                  <a:schemeClr val="accent1">
                    <a:lumMod val="60000"/>
                    <a:lumOff val="40000"/>
                  </a:schemeClr>
                </a:solidFill>
              </a:rPr>
              <a:t>?</a:t>
            </a:r>
          </a:p>
          <a:p>
            <a:pPr marL="457200" indent="-457200">
              <a:buFont typeface="Arial" panose="020B0604020202020204" pitchFamily="34" charset="0"/>
              <a:buChar char="•"/>
            </a:pPr>
            <a:endParaRPr lang="en-US" sz="1050" dirty="0" smtClean="0">
              <a:solidFill>
                <a:srgbClr val="000000"/>
              </a:solidFill>
            </a:endParaRPr>
          </a:p>
          <a:p>
            <a:pPr marL="457200" indent="-457200">
              <a:buFont typeface="Arial" panose="020B0604020202020204" pitchFamily="34" charset="0"/>
              <a:buChar char="•"/>
            </a:pPr>
            <a:r>
              <a:rPr lang="en-US" sz="3200" dirty="0" smtClean="0">
                <a:solidFill>
                  <a:srgbClr val="7030A0"/>
                </a:solidFill>
              </a:rPr>
              <a:t>How </a:t>
            </a:r>
            <a:r>
              <a:rPr lang="en-US" sz="3200" dirty="0">
                <a:solidFill>
                  <a:srgbClr val="7030A0"/>
                </a:solidFill>
              </a:rPr>
              <a:t>can I include other people, with different perspectives and diverse ideas, in the decision-making process</a:t>
            </a:r>
            <a:r>
              <a:rPr lang="en-US" sz="2800" dirty="0">
                <a:solidFill>
                  <a:srgbClr val="7030A0"/>
                </a:solidFill>
              </a:rPr>
              <a:t>?</a:t>
            </a:r>
          </a:p>
          <a:p>
            <a:pPr marL="457200" indent="-457200">
              <a:buFont typeface="Arial" panose="020B0604020202020204" pitchFamily="34" charset="0"/>
              <a:buChar char="•"/>
            </a:pPr>
            <a:endParaRPr lang="en-US" sz="3200" dirty="0">
              <a:solidFill>
                <a:srgbClr val="000000"/>
              </a:solidFill>
            </a:endParaRPr>
          </a:p>
          <a:p>
            <a:pPr>
              <a:lnSpc>
                <a:spcPct val="150000"/>
              </a:lnSpc>
            </a:pPr>
            <a:endParaRPr lang="en-US" sz="3200" dirty="0"/>
          </a:p>
        </p:txBody>
      </p:sp>
    </p:spTree>
    <p:extLst>
      <p:ext uri="{BB962C8B-B14F-4D97-AF65-F5344CB8AC3E}">
        <p14:creationId xmlns:p14="http://schemas.microsoft.com/office/powerpoint/2010/main" val="4158844873"/>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1856" y="1500347"/>
            <a:ext cx="8206701" cy="5747727"/>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schemeClr val="accent2">
                    <a:lumMod val="50000"/>
                    <a:lumOff val="50000"/>
                  </a:schemeClr>
                </a:solidFill>
              </a:rPr>
              <a:t>What </a:t>
            </a:r>
            <a:r>
              <a:rPr lang="en-US" sz="3200" dirty="0">
                <a:solidFill>
                  <a:schemeClr val="accent2">
                    <a:lumMod val="50000"/>
                    <a:lumOff val="50000"/>
                  </a:schemeClr>
                </a:solidFill>
              </a:rPr>
              <a:t>are the stakeholders – those affected by my decision? </a:t>
            </a:r>
            <a:r>
              <a:rPr lang="en-US" sz="3200" dirty="0">
                <a:solidFill>
                  <a:srgbClr val="000000"/>
                </a:solidFill>
              </a:rPr>
              <a:t>What are their motivations?  Which are legitimate</a:t>
            </a:r>
            <a:r>
              <a:rPr lang="en-US" sz="3200" dirty="0" smtClean="0">
                <a:solidFill>
                  <a:srgbClr val="000000"/>
                </a:solidFill>
              </a:rPr>
              <a:t>?</a:t>
            </a:r>
          </a:p>
          <a:p>
            <a:pPr marL="457200" indent="-457200">
              <a:buFont typeface="Arial" panose="020B0604020202020204" pitchFamily="34" charset="0"/>
              <a:buChar char="•"/>
            </a:pPr>
            <a:endParaRPr lang="en-US" sz="1050" dirty="0">
              <a:solidFill>
                <a:srgbClr val="000000"/>
              </a:solidFill>
            </a:endParaRPr>
          </a:p>
          <a:p>
            <a:pPr marL="457200" indent="-457200">
              <a:buFont typeface="Arial" panose="020B0604020202020204" pitchFamily="34" charset="0"/>
              <a:buChar char="•"/>
            </a:pPr>
            <a:r>
              <a:rPr lang="en-US" sz="3200" dirty="0" smtClean="0">
                <a:solidFill>
                  <a:srgbClr val="00B050"/>
                </a:solidFill>
              </a:rPr>
              <a:t>What </a:t>
            </a:r>
            <a:r>
              <a:rPr lang="en-US" sz="3200" dirty="0">
                <a:solidFill>
                  <a:srgbClr val="00B050"/>
                </a:solidFill>
              </a:rPr>
              <a:t>if the roles were reversed? </a:t>
            </a:r>
            <a:r>
              <a:rPr lang="en-US" sz="3200" dirty="0">
                <a:solidFill>
                  <a:srgbClr val="000000"/>
                </a:solidFill>
              </a:rPr>
              <a:t>How would I feel if I were in the shoes of one of the stakeholders</a:t>
            </a:r>
            <a:r>
              <a:rPr lang="en-US" sz="3200" dirty="0" smtClean="0">
                <a:solidFill>
                  <a:srgbClr val="000000"/>
                </a:solidFill>
              </a:rPr>
              <a:t>?</a:t>
            </a:r>
          </a:p>
          <a:p>
            <a:pPr marL="457200" indent="-457200">
              <a:buFont typeface="Arial" panose="020B0604020202020204" pitchFamily="34" charset="0"/>
              <a:buChar char="•"/>
            </a:pPr>
            <a:endParaRPr lang="en-US" sz="1050" dirty="0">
              <a:solidFill>
                <a:srgbClr val="7030A0"/>
              </a:solidFill>
            </a:endParaRPr>
          </a:p>
          <a:p>
            <a:pPr marL="457200" indent="-457200">
              <a:buFont typeface="Arial" panose="020B0604020202020204" pitchFamily="34" charset="0"/>
              <a:buChar char="•"/>
            </a:pPr>
            <a:r>
              <a:rPr lang="en-US" sz="3200" dirty="0">
                <a:solidFill>
                  <a:srgbClr val="7030A0"/>
                </a:solidFill>
              </a:rPr>
              <a:t>What are the possible consequences of my actions? Short term? Long term?</a:t>
            </a:r>
          </a:p>
          <a:p>
            <a:pPr marL="457200" indent="-457200">
              <a:buFont typeface="Arial" panose="020B0604020202020204" pitchFamily="34" charset="0"/>
              <a:buChar char="•"/>
            </a:pPr>
            <a:endParaRPr lang="en-US" sz="1050" dirty="0" smtClean="0">
              <a:solidFill>
                <a:srgbClr val="000000"/>
              </a:solidFill>
            </a:endParaRPr>
          </a:p>
          <a:p>
            <a:endParaRPr lang="en-US" sz="3200" dirty="0">
              <a:solidFill>
                <a:srgbClr val="000000"/>
              </a:solidFill>
            </a:endParaRPr>
          </a:p>
          <a:p>
            <a:pPr>
              <a:lnSpc>
                <a:spcPct val="150000"/>
              </a:lnSpc>
            </a:pPr>
            <a:endParaRPr lang="en-US" sz="3200" dirty="0"/>
          </a:p>
        </p:txBody>
      </p:sp>
      <p:sp>
        <p:nvSpPr>
          <p:cNvPr id="6" name="Title 1"/>
          <p:cNvSpPr>
            <a:spLocks noGrp="1"/>
          </p:cNvSpPr>
          <p:nvPr>
            <p:ph type="title"/>
          </p:nvPr>
        </p:nvSpPr>
        <p:spPr>
          <a:xfrm>
            <a:off x="244247" y="495032"/>
            <a:ext cx="8621921" cy="868362"/>
          </a:xfrm>
        </p:spPr>
        <p:txBody>
          <a:bodyPr/>
          <a:lstStyle/>
          <a:p>
            <a:r>
              <a:rPr lang="en-US" sz="4200" u="sng" dirty="0" smtClean="0"/>
              <a:t>10 Questions to Ask Before Publishing*</a:t>
            </a:r>
            <a:endParaRPr lang="en-US" sz="4200" u="sng" dirty="0"/>
          </a:p>
        </p:txBody>
      </p:sp>
    </p:spTree>
    <p:extLst>
      <p:ext uri="{BB962C8B-B14F-4D97-AF65-F5344CB8AC3E}">
        <p14:creationId xmlns:p14="http://schemas.microsoft.com/office/powerpoint/2010/main" val="67377199"/>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1856" y="1562341"/>
            <a:ext cx="8206701" cy="3454792"/>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solidFill>
                  <a:srgbClr val="000000"/>
                </a:solidFill>
              </a:rPr>
              <a:t>What </a:t>
            </a:r>
            <a:r>
              <a:rPr lang="en-US" sz="3200" dirty="0">
                <a:solidFill>
                  <a:srgbClr val="000000"/>
                </a:solidFill>
              </a:rPr>
              <a:t>are my alternatives to maximize my </a:t>
            </a:r>
            <a:r>
              <a:rPr lang="en-US" sz="3200" dirty="0" smtClean="0">
                <a:solidFill>
                  <a:srgbClr val="000000"/>
                </a:solidFill>
              </a:rPr>
              <a:t>truth-telling </a:t>
            </a:r>
            <a:r>
              <a:rPr lang="en-US" sz="3200" dirty="0">
                <a:solidFill>
                  <a:srgbClr val="000000"/>
                </a:solidFill>
              </a:rPr>
              <a:t>responsibility and minimize harm</a:t>
            </a:r>
            <a:r>
              <a:rPr lang="en-US" sz="3200" dirty="0" smtClean="0">
                <a:solidFill>
                  <a:srgbClr val="000000"/>
                </a:solidFill>
              </a:rPr>
              <a:t>?</a:t>
            </a:r>
          </a:p>
          <a:p>
            <a:pPr marL="457200" indent="-457200">
              <a:buFont typeface="Arial" panose="020B0604020202020204" pitchFamily="34" charset="0"/>
              <a:buChar char="•"/>
            </a:pPr>
            <a:endParaRPr lang="en-US" sz="1050" dirty="0">
              <a:solidFill>
                <a:srgbClr val="000000"/>
              </a:solidFill>
            </a:endParaRPr>
          </a:p>
          <a:p>
            <a:pPr marL="457200" indent="-457200">
              <a:buFont typeface="Arial" panose="020B0604020202020204" pitchFamily="34" charset="0"/>
              <a:buChar char="•"/>
            </a:pPr>
            <a:r>
              <a:rPr lang="en-US" sz="3200" dirty="0" smtClean="0">
                <a:solidFill>
                  <a:srgbClr val="000000"/>
                </a:solidFill>
              </a:rPr>
              <a:t>Can </a:t>
            </a:r>
            <a:r>
              <a:rPr lang="en-US" sz="3200" dirty="0">
                <a:solidFill>
                  <a:srgbClr val="000000"/>
                </a:solidFill>
              </a:rPr>
              <a:t>I clearly and fully justify my thinking and my decision? To my colleagues? To the stakeholders? To the public? </a:t>
            </a:r>
          </a:p>
          <a:p>
            <a:pPr>
              <a:lnSpc>
                <a:spcPct val="150000"/>
              </a:lnSpc>
            </a:pPr>
            <a:endParaRPr lang="en-US" sz="3200" dirty="0"/>
          </a:p>
        </p:txBody>
      </p:sp>
      <p:sp>
        <p:nvSpPr>
          <p:cNvPr id="6" name="TextBox 5"/>
          <p:cNvSpPr txBox="1"/>
          <p:nvPr/>
        </p:nvSpPr>
        <p:spPr>
          <a:xfrm>
            <a:off x="2979814" y="6095489"/>
            <a:ext cx="5886354" cy="369332"/>
          </a:xfrm>
          <a:prstGeom prst="rect">
            <a:avLst/>
          </a:prstGeom>
          <a:noFill/>
        </p:spPr>
        <p:txBody>
          <a:bodyPr wrap="square" rtlCol="0">
            <a:spAutoFit/>
          </a:bodyPr>
          <a:lstStyle/>
          <a:p>
            <a:pPr algn="r"/>
            <a:r>
              <a:rPr lang="en-US" dirty="0" smtClean="0"/>
              <a:t>*Questions created by  </a:t>
            </a:r>
            <a:r>
              <a:rPr lang="en-US" dirty="0"/>
              <a:t>ASNE’s Ethics Committee </a:t>
            </a:r>
          </a:p>
        </p:txBody>
      </p:sp>
      <p:sp>
        <p:nvSpPr>
          <p:cNvPr id="7" name="Title 1"/>
          <p:cNvSpPr>
            <a:spLocks noGrp="1"/>
          </p:cNvSpPr>
          <p:nvPr>
            <p:ph type="title"/>
          </p:nvPr>
        </p:nvSpPr>
        <p:spPr>
          <a:xfrm>
            <a:off x="244247" y="495032"/>
            <a:ext cx="8621921" cy="868362"/>
          </a:xfrm>
        </p:spPr>
        <p:txBody>
          <a:bodyPr/>
          <a:lstStyle/>
          <a:p>
            <a:r>
              <a:rPr lang="en-US" sz="4200" u="sng" dirty="0" smtClean="0"/>
              <a:t>10 Questions to Ask Before Publishing*</a:t>
            </a:r>
            <a:endParaRPr lang="en-US" sz="4200" u="sng" dirty="0"/>
          </a:p>
        </p:txBody>
      </p:sp>
    </p:spTree>
    <p:extLst>
      <p:ext uri="{BB962C8B-B14F-4D97-AF65-F5344CB8AC3E}">
        <p14:creationId xmlns:p14="http://schemas.microsoft.com/office/powerpoint/2010/main" val="3326672777"/>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8" y="1394969"/>
            <a:ext cx="7882467" cy="3116368"/>
          </a:xfrm>
        </p:spPr>
        <p:txBody>
          <a:bodyPr/>
          <a:lstStyle/>
          <a:p>
            <a:pPr>
              <a:lnSpc>
                <a:spcPct val="100000"/>
              </a:lnSpc>
              <a:spcAft>
                <a:spcPts val="2400"/>
              </a:spcAft>
            </a:pPr>
            <a:r>
              <a:rPr lang="en-US" sz="7200" b="0" dirty="0" smtClean="0">
                <a:solidFill>
                  <a:srgbClr val="00B050"/>
                </a:solidFill>
              </a:rPr>
              <a:t>“All we have to lose is our credibility.” </a:t>
            </a:r>
            <a:endParaRPr lang="en-US" sz="7200" b="0" dirty="0">
              <a:solidFill>
                <a:srgbClr val="00B050"/>
              </a:solidFill>
            </a:endParaRPr>
          </a:p>
        </p:txBody>
      </p:sp>
      <p:sp>
        <p:nvSpPr>
          <p:cNvPr id="3" name="Text Placeholder 2"/>
          <p:cNvSpPr>
            <a:spLocks noGrp="1"/>
          </p:cNvSpPr>
          <p:nvPr>
            <p:ph type="body" idx="1"/>
          </p:nvPr>
        </p:nvSpPr>
        <p:spPr>
          <a:xfrm>
            <a:off x="533399" y="4544568"/>
            <a:ext cx="7882467" cy="987552"/>
          </a:xfrm>
        </p:spPr>
        <p:txBody>
          <a:bodyPr/>
          <a:lstStyle/>
          <a:p>
            <a:r>
              <a:rPr lang="en-US" dirty="0" smtClean="0"/>
              <a:t>							- H.L. Hall</a:t>
            </a:r>
            <a:endParaRPr lang="en-US" dirty="0"/>
          </a:p>
        </p:txBody>
      </p:sp>
    </p:spTree>
    <p:extLst>
      <p:ext uri="{BB962C8B-B14F-4D97-AF65-F5344CB8AC3E}">
        <p14:creationId xmlns:p14="http://schemas.microsoft.com/office/powerpoint/2010/main" val="1166680046"/>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64759" y="528050"/>
            <a:ext cx="7772400" cy="1362075"/>
          </a:xfrm>
        </p:spPr>
        <p:txBody>
          <a:bodyPr/>
          <a:lstStyle/>
          <a:p>
            <a:r>
              <a:rPr lang="en-US" sz="4200" dirty="0" smtClean="0"/>
              <a:t>Why is it important to teach ethics to journalism students?</a:t>
            </a:r>
            <a:endParaRPr lang="en-US" sz="4200" dirty="0"/>
          </a:p>
        </p:txBody>
      </p:sp>
      <p:sp>
        <p:nvSpPr>
          <p:cNvPr id="3" name="Text Placeholder 2"/>
          <p:cNvSpPr>
            <a:spLocks noGrp="1"/>
          </p:cNvSpPr>
          <p:nvPr>
            <p:ph type="body" idx="1"/>
          </p:nvPr>
        </p:nvSpPr>
        <p:spPr>
          <a:xfrm>
            <a:off x="664759" y="2266945"/>
            <a:ext cx="7772400" cy="4248155"/>
          </a:xfrm>
        </p:spPr>
        <p:txBody>
          <a:bodyPr>
            <a:normAutofit fontScale="92500"/>
          </a:bodyPr>
          <a:lstStyle/>
          <a:p>
            <a:pPr>
              <a:lnSpc>
                <a:spcPct val="140000"/>
              </a:lnSpc>
            </a:pPr>
            <a:r>
              <a:rPr lang="en-US" b="1" dirty="0" smtClean="0"/>
              <a:t>Teaching journalism is to teach more than a subject. It is to teach a craft, a profession – a responsibility. If students want to publish content as if they are professionals, they must first realize that power and responsibility. That’s where teaching ethics comes in.</a:t>
            </a:r>
          </a:p>
          <a:p>
            <a:pPr>
              <a:lnSpc>
                <a:spcPct val="140000"/>
              </a:lnSpc>
            </a:pPr>
            <a:endParaRPr lang="en-US" dirty="0" smtClean="0"/>
          </a:p>
          <a:p>
            <a:pPr>
              <a:lnSpc>
                <a:spcPct val="140000"/>
              </a:lnSpc>
            </a:pPr>
            <a:r>
              <a:rPr lang="en-US" sz="3500" dirty="0"/>
              <a:t>“Thinking about ethics is to think about what journalism</a:t>
            </a:r>
            <a:r>
              <a:rPr lang="en-US" sz="3500" i="1" dirty="0"/>
              <a:t> is </a:t>
            </a:r>
            <a:r>
              <a:rPr lang="en-US" sz="3500" dirty="0"/>
              <a:t>and what journalists </a:t>
            </a:r>
            <a:r>
              <a:rPr lang="en-US" sz="3500" i="1" dirty="0" smtClean="0"/>
              <a:t>do</a:t>
            </a:r>
            <a:r>
              <a:rPr lang="en-US" sz="3500" dirty="0" smtClean="0"/>
              <a:t>.” </a:t>
            </a:r>
          </a:p>
          <a:p>
            <a:pPr>
              <a:lnSpc>
                <a:spcPct val="140000"/>
              </a:lnSpc>
            </a:pPr>
            <a:r>
              <a:rPr lang="en-US" sz="3500" dirty="0"/>
              <a:t>	</a:t>
            </a:r>
            <a:r>
              <a:rPr lang="en-US" sz="3500" dirty="0" smtClean="0"/>
              <a:t>					</a:t>
            </a:r>
            <a:r>
              <a:rPr lang="en-US" dirty="0" smtClean="0"/>
              <a:t>– Karen Sanders </a:t>
            </a:r>
            <a:endParaRPr lang="en-US" dirty="0"/>
          </a:p>
        </p:txBody>
      </p:sp>
    </p:spTree>
    <p:extLst>
      <p:ext uri="{BB962C8B-B14F-4D97-AF65-F5344CB8AC3E}">
        <p14:creationId xmlns:p14="http://schemas.microsoft.com/office/powerpoint/2010/main" val="2093373059"/>
      </p:ext>
    </p:extLst>
  </p:cSld>
  <p:clrMapOvr>
    <a:masterClrMapping/>
  </p:clrMapOvr>
  <mc:AlternateContent xmlns:mc="http://schemas.openxmlformats.org/markup-compatibility/2006">
    <mc:Choice xmlns:p14="http://schemas.microsoft.com/office/powerpoint/2010/main" Requires="p14">
      <p:transition spd="med" p14:dur="700">
        <p:fade/>
        <p:sndAc>
          <p:stSnd>
            <p:snd r:embed="rId2" name="Typewriter"/>
          </p:stSnd>
        </p:sndAc>
      </p:transition>
    </mc:Choice>
    <mc:Fallback>
      <p:transition spd="med">
        <p:fade/>
        <p:sndAc>
          <p:stSnd>
            <p:snd r:embed="rId2" name="Typewriter"/>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87960"/>
            <a:ext cx="8401050" cy="1362075"/>
          </a:xfrm>
        </p:spPr>
        <p:txBody>
          <a:bodyPr/>
          <a:lstStyle/>
          <a:p>
            <a:r>
              <a:rPr lang="en-US" sz="6200" dirty="0" smtClean="0"/>
              <a:t>“All we have to lose is our credibility.” </a:t>
            </a:r>
            <a:r>
              <a:rPr lang="en-US" sz="2400" b="0" dirty="0" smtClean="0"/>
              <a:t>– H.L. Hall</a:t>
            </a:r>
            <a:endParaRPr lang="en-US" sz="2400" b="0" dirty="0"/>
          </a:p>
        </p:txBody>
      </p:sp>
      <p:sp>
        <p:nvSpPr>
          <p:cNvPr id="3" name="Text Placeholder 2"/>
          <p:cNvSpPr>
            <a:spLocks noGrp="1"/>
          </p:cNvSpPr>
          <p:nvPr>
            <p:ph type="body" idx="1"/>
          </p:nvPr>
        </p:nvSpPr>
        <p:spPr>
          <a:xfrm>
            <a:off x="428625" y="1779016"/>
            <a:ext cx="7772400" cy="1446784"/>
          </a:xfrm>
        </p:spPr>
        <p:txBody>
          <a:bodyPr>
            <a:noAutofit/>
          </a:bodyPr>
          <a:lstStyle/>
          <a:p>
            <a:pPr marL="342900" indent="-342900">
              <a:buFont typeface="Arial"/>
              <a:buChar char="•"/>
            </a:pPr>
            <a:r>
              <a:rPr lang="en-US" dirty="0" smtClean="0"/>
              <a:t>A 2006 Gallup Poll on Honesty &amp; Ethics revealed that journalists were ranked 13</a:t>
            </a:r>
            <a:r>
              <a:rPr lang="en-US" baseline="30000" dirty="0" smtClean="0"/>
              <a:t>th</a:t>
            </a:r>
            <a:r>
              <a:rPr lang="en-US" dirty="0" smtClean="0"/>
              <a:t> out </a:t>
            </a:r>
            <a:r>
              <a:rPr lang="en-US" dirty="0"/>
              <a:t>of </a:t>
            </a:r>
            <a:r>
              <a:rPr lang="en-US" dirty="0" smtClean="0"/>
              <a:t>23 professions </a:t>
            </a:r>
            <a:r>
              <a:rPr lang="en-US" dirty="0"/>
              <a:t>as 26% of respondents said journalists had high or very high ethical standards…Overall, journalists were listed above state governors, business executives, and lawyers, but below chiropractors, bankers, and psychiatrists</a:t>
            </a:r>
            <a:r>
              <a:rPr lang="en-US" dirty="0" smtClean="0"/>
              <a:t>.</a:t>
            </a:r>
            <a:endParaRPr lang="en-US" dirty="0"/>
          </a:p>
        </p:txBody>
      </p:sp>
      <p:sp>
        <p:nvSpPr>
          <p:cNvPr id="4" name="Text Placeholder 2"/>
          <p:cNvSpPr txBox="1">
            <a:spLocks/>
          </p:cNvSpPr>
          <p:nvPr/>
        </p:nvSpPr>
        <p:spPr>
          <a:xfrm>
            <a:off x="428625" y="3874456"/>
            <a:ext cx="7772400" cy="1446784"/>
          </a:xfrm>
          <a:prstGeom prst="rect">
            <a:avLst/>
          </a:prstGeom>
        </p:spPr>
        <p:txBody>
          <a:bodyPr vert="horz" lIns="91440" tIns="0" rIns="45720" bIns="0" rtlCol="0" anchor="t" anchorCtr="0">
            <a:normAutofit/>
          </a:bodyPr>
          <a:lstStyle>
            <a:lvl1pPr marL="0" indent="0" algn="l" defTabSz="914400" rtl="0" eaLnBrk="1" latinLnBrk="0" hangingPunct="1">
              <a:spcBef>
                <a:spcPts val="0"/>
              </a:spcBef>
              <a:buSzPct val="90000"/>
              <a:buFontTx/>
              <a:buNone/>
              <a:defRPr sz="2200" kern="1200">
                <a:solidFill>
                  <a:schemeClr val="tx1"/>
                </a:solidFill>
                <a:latin typeface="+mn-lt"/>
                <a:ea typeface="+mn-ea"/>
                <a:cs typeface="+mn-cs"/>
              </a:defRPr>
            </a:lvl1pPr>
            <a:lvl2pPr marL="457200" indent="0" algn="l" defTabSz="914400" rtl="0" eaLnBrk="1" latinLnBrk="0" hangingPunct="1">
              <a:spcBef>
                <a:spcPts val="600"/>
              </a:spcBef>
              <a:buSzPct val="90000"/>
              <a:buFontTx/>
              <a:buNone/>
              <a:defRPr sz="1800" kern="1200">
                <a:solidFill>
                  <a:schemeClr val="tx1">
                    <a:tint val="75000"/>
                  </a:schemeClr>
                </a:solidFill>
                <a:latin typeface="+mn-lt"/>
                <a:ea typeface="+mn-ea"/>
                <a:cs typeface="+mn-cs"/>
              </a:defRPr>
            </a:lvl2pPr>
            <a:lvl3pPr marL="914400" indent="0" algn="l" defTabSz="914400" rtl="0" eaLnBrk="1" latinLnBrk="0" hangingPunct="1">
              <a:spcBef>
                <a:spcPts val="600"/>
              </a:spcBef>
              <a:buSzPct val="90000"/>
              <a:buFontTx/>
              <a:buNone/>
              <a:defRPr sz="1600" kern="1200">
                <a:solidFill>
                  <a:schemeClr val="tx1">
                    <a:tint val="75000"/>
                  </a:schemeClr>
                </a:solidFill>
                <a:latin typeface="+mn-lt"/>
                <a:ea typeface="+mn-ea"/>
                <a:cs typeface="+mn-cs"/>
              </a:defRPr>
            </a:lvl3pPr>
            <a:lvl4pPr marL="1371600" indent="0" algn="l" defTabSz="914400" rtl="0" eaLnBrk="1" latinLnBrk="0" hangingPunct="1">
              <a:spcBef>
                <a:spcPts val="600"/>
              </a:spcBef>
              <a:buSzPct val="90000"/>
              <a:buFontTx/>
              <a:buNone/>
              <a:defRPr sz="1400" kern="1200">
                <a:solidFill>
                  <a:schemeClr val="tx1">
                    <a:tint val="75000"/>
                  </a:schemeClr>
                </a:solidFill>
                <a:latin typeface="+mn-lt"/>
                <a:ea typeface="+mn-ea"/>
                <a:cs typeface="+mn-cs"/>
              </a:defRPr>
            </a:lvl4pPr>
            <a:lvl5pPr marL="1828800" indent="0" algn="l" defTabSz="914400" rtl="0" eaLnBrk="1" latinLnBrk="0" hangingPunct="1">
              <a:spcBef>
                <a:spcPts val="600"/>
              </a:spcBef>
              <a:buSzPct val="90000"/>
              <a:buFontTx/>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SzPct val="90000"/>
              <a:buFontTx/>
              <a:buNone/>
              <a:defRPr lang="en-US"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SzPct val="90000"/>
              <a:buFontTx/>
              <a:buNone/>
              <a:defRPr lang="en-US"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SzPct val="90000"/>
              <a:buFontTx/>
              <a:buNone/>
              <a:defRPr lang="en-US"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SzPct val="90000"/>
              <a:buFontTx/>
              <a:buNone/>
              <a:defRPr lang="en-US" sz="1400" kern="1200">
                <a:solidFill>
                  <a:schemeClr val="tx1">
                    <a:tint val="75000"/>
                  </a:schemeClr>
                </a:solidFill>
                <a:latin typeface="+mn-lt"/>
                <a:ea typeface="+mn-ea"/>
                <a:cs typeface="+mn-cs"/>
              </a:defRPr>
            </a:lvl9pPr>
          </a:lstStyle>
          <a:p>
            <a:pPr marL="342900" indent="-342900">
              <a:buFont typeface="Arial"/>
              <a:buChar char="•"/>
            </a:pPr>
            <a:r>
              <a:rPr lang="en-US" dirty="0" smtClean="0"/>
              <a:t>A 1996 Harris Poll on revealed that 75</a:t>
            </a:r>
            <a:r>
              <a:rPr lang="en-US" dirty="0"/>
              <a:t>% of American adults said journalism is politically biased, and only 33% said news media dealt fairly with all </a:t>
            </a:r>
            <a:r>
              <a:rPr lang="en-US" dirty="0" smtClean="0"/>
              <a:t>sides</a:t>
            </a:r>
            <a:r>
              <a:rPr lang="en-US" dirty="0"/>
              <a:t>.</a:t>
            </a:r>
          </a:p>
        </p:txBody>
      </p:sp>
      <p:sp>
        <p:nvSpPr>
          <p:cNvPr id="5" name="Title 1"/>
          <p:cNvSpPr txBox="1">
            <a:spLocks/>
          </p:cNvSpPr>
          <p:nvPr/>
        </p:nvSpPr>
        <p:spPr>
          <a:xfrm>
            <a:off x="742950" y="5321300"/>
            <a:ext cx="7772400" cy="765175"/>
          </a:xfrm>
          <a:prstGeom prst="rect">
            <a:avLst/>
          </a:prstGeo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pPr algn="ctr"/>
            <a:r>
              <a:rPr lang="en-US" sz="4200" dirty="0" smtClean="0"/>
              <a:t>Are these results disturbing?</a:t>
            </a:r>
            <a:endParaRPr lang="en-US" sz="4200" dirty="0"/>
          </a:p>
        </p:txBody>
      </p:sp>
    </p:spTree>
    <p:extLst>
      <p:ext uri="{BB962C8B-B14F-4D97-AF65-F5344CB8AC3E}">
        <p14:creationId xmlns:p14="http://schemas.microsoft.com/office/powerpoint/2010/main" val="3126307052"/>
      </p:ext>
    </p:extLst>
  </p:cSld>
  <p:clrMapOvr>
    <a:masterClrMapping/>
  </p:clrMapOvr>
  <mc:AlternateContent xmlns:mc="http://schemas.openxmlformats.org/markup-compatibility/2006">
    <mc:Choice xmlns:p14="http://schemas.microsoft.com/office/powerpoint/2010/main" Requires="p14">
      <p:transition spd="med" p14:dur="700">
        <p:fade/>
        <p:sndAc>
          <p:stSnd>
            <p:snd r:embed="rId2" name="Typewriter"/>
          </p:stSnd>
        </p:sndAc>
      </p:transition>
    </mc:Choice>
    <mc:Fallback>
      <p:transition spd="med">
        <p:fade/>
        <p:sndAc>
          <p:stSnd>
            <p:snd r:embed="rId2" name="Typewriter"/>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12503" y="122548"/>
            <a:ext cx="5476973" cy="6093976"/>
          </a:xfrm>
          <a:prstGeom prst="rect">
            <a:avLst/>
          </a:prstGeom>
          <a:noFill/>
        </p:spPr>
        <p:txBody>
          <a:bodyPr wrap="square" rtlCol="0">
            <a:spAutoFit/>
          </a:bodyPr>
          <a:lstStyle/>
          <a:p>
            <a:r>
              <a:rPr lang="en-US" sz="2600" dirty="0">
                <a:solidFill>
                  <a:srgbClr val="00B050"/>
                </a:solidFill>
                <a:ea typeface="+mj-ea"/>
                <a:cs typeface="+mj-cs"/>
              </a:rPr>
              <a:t>Journalism is supposed to be… </a:t>
            </a:r>
            <a:br>
              <a:rPr lang="en-US" sz="2600" dirty="0">
                <a:solidFill>
                  <a:srgbClr val="00B050"/>
                </a:solidFill>
                <a:ea typeface="+mj-ea"/>
                <a:cs typeface="+mj-cs"/>
              </a:rPr>
            </a:br>
            <a:endParaRPr lang="en-US" sz="2600" dirty="0" smtClean="0">
              <a:solidFill>
                <a:srgbClr val="00B050"/>
              </a:solidFill>
              <a:ea typeface="+mj-ea"/>
              <a:cs typeface="+mj-cs"/>
            </a:endParaRPr>
          </a:p>
          <a:p>
            <a:r>
              <a:rPr lang="en-US" sz="2600" dirty="0" smtClean="0">
                <a:solidFill>
                  <a:srgbClr val="00B050"/>
                </a:solidFill>
                <a:ea typeface="+mj-ea"/>
                <a:cs typeface="+mj-cs"/>
              </a:rPr>
              <a:t>a </a:t>
            </a:r>
            <a:r>
              <a:rPr lang="en-US" sz="2600" dirty="0">
                <a:solidFill>
                  <a:srgbClr val="00B050"/>
                </a:solidFill>
                <a:ea typeface="+mj-ea"/>
                <a:cs typeface="+mj-cs"/>
              </a:rPr>
              <a:t>profession which prides </a:t>
            </a:r>
            <a:r>
              <a:rPr lang="en-US" sz="2600" dirty="0" smtClean="0">
                <a:solidFill>
                  <a:srgbClr val="00B050"/>
                </a:solidFill>
                <a:ea typeface="+mj-ea"/>
                <a:cs typeface="+mj-cs"/>
              </a:rPr>
              <a:t>itself on truth </a:t>
            </a:r>
            <a:r>
              <a:rPr lang="en-US" sz="2600" dirty="0">
                <a:solidFill>
                  <a:srgbClr val="00B050"/>
                </a:solidFill>
                <a:ea typeface="+mj-ea"/>
                <a:cs typeface="+mj-cs"/>
              </a:rPr>
              <a:t>and accuracy. </a:t>
            </a:r>
            <a:r>
              <a:rPr lang="en-US" sz="2600" dirty="0">
                <a:solidFill>
                  <a:prstClr val="black"/>
                </a:solidFill>
                <a:ea typeface="+mj-ea"/>
                <a:cs typeface="+mj-cs"/>
              </a:rPr>
              <a:t/>
            </a:r>
            <a:br>
              <a:rPr lang="en-US" sz="2600" dirty="0">
                <a:solidFill>
                  <a:prstClr val="black"/>
                </a:solidFill>
                <a:ea typeface="+mj-ea"/>
                <a:cs typeface="+mj-cs"/>
              </a:rPr>
            </a:br>
            <a:endParaRPr lang="en-US" sz="2600" dirty="0" smtClean="0">
              <a:solidFill>
                <a:prstClr val="black"/>
              </a:solidFill>
              <a:ea typeface="+mj-ea"/>
              <a:cs typeface="+mj-cs"/>
            </a:endParaRPr>
          </a:p>
          <a:p>
            <a:r>
              <a:rPr lang="en-US" sz="2600" dirty="0">
                <a:solidFill>
                  <a:prstClr val="black"/>
                </a:solidFill>
                <a:ea typeface="+mj-ea"/>
                <a:cs typeface="+mj-cs"/>
              </a:rPr>
              <a:t/>
            </a:r>
            <a:br>
              <a:rPr lang="en-US" sz="2600" dirty="0">
                <a:solidFill>
                  <a:prstClr val="black"/>
                </a:solidFill>
                <a:ea typeface="+mj-ea"/>
                <a:cs typeface="+mj-cs"/>
              </a:rPr>
            </a:br>
            <a:r>
              <a:rPr lang="en-US" sz="2600" dirty="0">
                <a:solidFill>
                  <a:prstClr val="black"/>
                </a:solidFill>
                <a:ea typeface="+mj-ea"/>
                <a:cs typeface="+mj-cs"/>
              </a:rPr>
              <a:t>In this new age of instant media, journalists’ audiences have to believe in their truth and accuracy for the journalist to survive. </a:t>
            </a:r>
            <a:br>
              <a:rPr lang="en-US" sz="2600" dirty="0">
                <a:solidFill>
                  <a:prstClr val="black"/>
                </a:solidFill>
                <a:ea typeface="+mj-ea"/>
                <a:cs typeface="+mj-cs"/>
              </a:rPr>
            </a:br>
            <a:endParaRPr lang="en-US" sz="2600" dirty="0" smtClean="0">
              <a:solidFill>
                <a:prstClr val="black"/>
              </a:solidFill>
              <a:ea typeface="+mj-ea"/>
              <a:cs typeface="+mj-cs"/>
            </a:endParaRPr>
          </a:p>
          <a:p>
            <a:r>
              <a:rPr lang="en-US" sz="2600" dirty="0">
                <a:solidFill>
                  <a:srgbClr val="7030A0"/>
                </a:solidFill>
                <a:ea typeface="+mj-ea"/>
                <a:cs typeface="+mj-cs"/>
              </a:rPr>
              <a:t/>
            </a:r>
            <a:br>
              <a:rPr lang="en-US" sz="2600" dirty="0">
                <a:solidFill>
                  <a:srgbClr val="7030A0"/>
                </a:solidFill>
                <a:ea typeface="+mj-ea"/>
                <a:cs typeface="+mj-cs"/>
              </a:rPr>
            </a:br>
            <a:r>
              <a:rPr lang="en-US" sz="2600" dirty="0">
                <a:solidFill>
                  <a:srgbClr val="7030A0"/>
                </a:solidFill>
                <a:ea typeface="+mj-ea"/>
                <a:cs typeface="+mj-cs"/>
              </a:rPr>
              <a:t>A lack of sound, ethical decisions equals a lack of credibility in the eyes of the public.</a:t>
            </a:r>
            <a:endParaRPr lang="en-US" dirty="0"/>
          </a:p>
        </p:txBody>
      </p:sp>
    </p:spTree>
    <p:extLst>
      <p:ext uri="{BB962C8B-B14F-4D97-AF65-F5344CB8AC3E}">
        <p14:creationId xmlns:p14="http://schemas.microsoft.com/office/powerpoint/2010/main" val="101819274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17500"/>
            <a:ext cx="9144000" cy="707886"/>
          </a:xfrm>
          <a:prstGeom prst="rect">
            <a:avLst/>
          </a:prstGeom>
          <a:noFill/>
        </p:spPr>
        <p:txBody>
          <a:bodyPr wrap="square" rtlCol="0">
            <a:spAutoFit/>
          </a:bodyPr>
          <a:lstStyle/>
          <a:p>
            <a:pPr algn="ctr"/>
            <a:r>
              <a:rPr lang="en-US" sz="4000" b="1" i="1" dirty="0" smtClean="0"/>
              <a:t>And it all starts with </a:t>
            </a:r>
            <a:r>
              <a:rPr lang="en-US" sz="4000" b="1" i="1" u="sng" dirty="0" smtClean="0"/>
              <a:t>student </a:t>
            </a:r>
            <a:r>
              <a:rPr lang="en-US" sz="4000" b="1" i="1" dirty="0" smtClean="0"/>
              <a:t>journalists…</a:t>
            </a:r>
            <a:endParaRPr lang="en-US" sz="4000" b="1" i="1" dirty="0"/>
          </a:p>
        </p:txBody>
      </p:sp>
      <p:sp>
        <p:nvSpPr>
          <p:cNvPr id="3" name="TextBox 2"/>
          <p:cNvSpPr txBox="1"/>
          <p:nvPr/>
        </p:nvSpPr>
        <p:spPr>
          <a:xfrm>
            <a:off x="298450" y="1214735"/>
            <a:ext cx="8547100" cy="2246769"/>
          </a:xfrm>
          <a:prstGeom prst="rect">
            <a:avLst/>
          </a:prstGeom>
          <a:noFill/>
        </p:spPr>
        <p:txBody>
          <a:bodyPr wrap="square" rtlCol="0">
            <a:spAutoFit/>
          </a:bodyPr>
          <a:lstStyle/>
          <a:p>
            <a:pPr algn="ctr"/>
            <a:r>
              <a:rPr lang="en-US" sz="2800" dirty="0" smtClean="0"/>
              <a:t>Ethical decision making skills can be taught, can be practiced,</a:t>
            </a:r>
            <a:r>
              <a:rPr lang="en-US" sz="2800" dirty="0"/>
              <a:t> </a:t>
            </a:r>
            <a:r>
              <a:rPr lang="en-US" sz="2800" dirty="0" smtClean="0"/>
              <a:t>and indeed they SHOULD be taught to and practiced by journalism students. There are many ways to do this at the scholastic level, but always keep in mind teaching ethics is a </a:t>
            </a:r>
            <a:r>
              <a:rPr lang="en-US" sz="2800" i="1" dirty="0" smtClean="0"/>
              <a:t>process</a:t>
            </a:r>
            <a:r>
              <a:rPr lang="en-US" sz="2800" dirty="0" smtClean="0"/>
              <a:t>.</a:t>
            </a:r>
            <a:endParaRPr lang="en-US" sz="2800" dirty="0"/>
          </a:p>
        </p:txBody>
      </p:sp>
      <p:sp>
        <p:nvSpPr>
          <p:cNvPr id="4" name="TextBox 3"/>
          <p:cNvSpPr txBox="1"/>
          <p:nvPr/>
        </p:nvSpPr>
        <p:spPr>
          <a:xfrm>
            <a:off x="442186" y="3977913"/>
            <a:ext cx="8547100" cy="707886"/>
          </a:xfrm>
          <a:prstGeom prst="rect">
            <a:avLst/>
          </a:prstGeom>
          <a:noFill/>
        </p:spPr>
        <p:txBody>
          <a:bodyPr wrap="square" rtlCol="0">
            <a:spAutoFit/>
          </a:bodyPr>
          <a:lstStyle/>
          <a:p>
            <a:pPr algn="ctr"/>
            <a:r>
              <a:rPr lang="en-US" sz="4000" b="1" u="sng" dirty="0" smtClean="0">
                <a:solidFill>
                  <a:srgbClr val="7030A0"/>
                </a:solidFill>
              </a:rPr>
              <a:t>3 Keys to Teaching Journalism Ethics:</a:t>
            </a:r>
            <a:endParaRPr lang="en-US" sz="4000" b="1" u="sng" dirty="0">
              <a:solidFill>
                <a:srgbClr val="7030A0"/>
              </a:solidFill>
            </a:endParaRPr>
          </a:p>
        </p:txBody>
      </p:sp>
      <p:sp>
        <p:nvSpPr>
          <p:cNvPr id="5" name="TextBox 4"/>
          <p:cNvSpPr txBox="1"/>
          <p:nvPr/>
        </p:nvSpPr>
        <p:spPr>
          <a:xfrm>
            <a:off x="734286" y="4930849"/>
            <a:ext cx="2654300" cy="523220"/>
          </a:xfrm>
          <a:prstGeom prst="rect">
            <a:avLst/>
          </a:prstGeom>
          <a:noFill/>
        </p:spPr>
        <p:txBody>
          <a:bodyPr wrap="square" rtlCol="0">
            <a:spAutoFit/>
          </a:bodyPr>
          <a:lstStyle/>
          <a:p>
            <a:r>
              <a:rPr lang="en-US" sz="2800" dirty="0" smtClean="0">
                <a:solidFill>
                  <a:srgbClr val="7030A0"/>
                </a:solidFill>
              </a:rPr>
              <a:t>#1 - Questioning</a:t>
            </a:r>
            <a:endParaRPr lang="en-US" sz="2800" dirty="0">
              <a:solidFill>
                <a:srgbClr val="7030A0"/>
              </a:solidFill>
            </a:endParaRPr>
          </a:p>
        </p:txBody>
      </p:sp>
      <p:sp>
        <p:nvSpPr>
          <p:cNvPr id="6" name="TextBox 5"/>
          <p:cNvSpPr txBox="1"/>
          <p:nvPr/>
        </p:nvSpPr>
        <p:spPr>
          <a:xfrm>
            <a:off x="3462768" y="4940598"/>
            <a:ext cx="2654300" cy="523220"/>
          </a:xfrm>
          <a:prstGeom prst="rect">
            <a:avLst/>
          </a:prstGeom>
          <a:noFill/>
        </p:spPr>
        <p:txBody>
          <a:bodyPr wrap="square" rtlCol="0">
            <a:spAutoFit/>
          </a:bodyPr>
          <a:lstStyle/>
          <a:p>
            <a:r>
              <a:rPr lang="en-US" sz="2800" dirty="0" smtClean="0">
                <a:solidFill>
                  <a:srgbClr val="7030A0"/>
                </a:solidFill>
              </a:rPr>
              <a:t>#2 - Discussion</a:t>
            </a:r>
            <a:endParaRPr lang="en-US" sz="2800" dirty="0">
              <a:solidFill>
                <a:srgbClr val="7030A0"/>
              </a:solidFill>
            </a:endParaRPr>
          </a:p>
        </p:txBody>
      </p:sp>
      <p:sp>
        <p:nvSpPr>
          <p:cNvPr id="7" name="TextBox 6"/>
          <p:cNvSpPr txBox="1"/>
          <p:nvPr/>
        </p:nvSpPr>
        <p:spPr>
          <a:xfrm>
            <a:off x="6191250" y="4930849"/>
            <a:ext cx="2654300" cy="523220"/>
          </a:xfrm>
          <a:prstGeom prst="rect">
            <a:avLst/>
          </a:prstGeom>
          <a:noFill/>
        </p:spPr>
        <p:txBody>
          <a:bodyPr wrap="square" rtlCol="0">
            <a:spAutoFit/>
          </a:bodyPr>
          <a:lstStyle/>
          <a:p>
            <a:r>
              <a:rPr lang="en-US" sz="2800" dirty="0" smtClean="0">
                <a:solidFill>
                  <a:srgbClr val="7030A0"/>
                </a:solidFill>
              </a:rPr>
              <a:t>#3 - Reflection</a:t>
            </a:r>
            <a:endParaRPr lang="en-US" sz="2800" dirty="0">
              <a:solidFill>
                <a:srgbClr val="7030A0"/>
              </a:solidFill>
            </a:endParaRPr>
          </a:p>
        </p:txBody>
      </p:sp>
    </p:spTree>
    <p:extLst>
      <p:ext uri="{BB962C8B-B14F-4D97-AF65-F5344CB8AC3E}">
        <p14:creationId xmlns:p14="http://schemas.microsoft.com/office/powerpoint/2010/main" val="1470215457"/>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86368" y="153147"/>
            <a:ext cx="8431303" cy="2209800"/>
          </a:xfrm>
        </p:spPr>
        <p:txBody>
          <a:bodyPr/>
          <a:lstStyle/>
          <a:p>
            <a:pPr algn="ctr"/>
            <a:r>
              <a:rPr lang="en-US" dirty="0" smtClean="0"/>
              <a:t>Questioning.</a:t>
            </a:r>
            <a:endParaRPr lang="en-US" dirty="0"/>
          </a:p>
        </p:txBody>
      </p:sp>
      <p:sp>
        <p:nvSpPr>
          <p:cNvPr id="3" name="Title 2"/>
          <p:cNvSpPr>
            <a:spLocks noGrp="1"/>
          </p:cNvSpPr>
          <p:nvPr>
            <p:ph type="title"/>
          </p:nvPr>
        </p:nvSpPr>
        <p:spPr>
          <a:xfrm>
            <a:off x="1834437" y="3123452"/>
            <a:ext cx="5535164" cy="1362075"/>
          </a:xfrm>
        </p:spPr>
        <p:txBody>
          <a:bodyPr/>
          <a:lstStyle/>
          <a:p>
            <a:pPr>
              <a:lnSpc>
                <a:spcPct val="100000"/>
              </a:lnSpc>
            </a:pPr>
            <a:r>
              <a:rPr lang="en-US" sz="3800" dirty="0" smtClean="0">
                <a:solidFill>
                  <a:srgbClr val="0070C0"/>
                </a:solidFill>
              </a:rPr>
              <a:t>Students must question their actions, their motives, and the expected outcome.</a:t>
            </a:r>
            <a:endParaRPr lang="en-US" sz="3800" dirty="0">
              <a:solidFill>
                <a:srgbClr val="0070C0"/>
              </a:solidFill>
            </a:endParaRPr>
          </a:p>
        </p:txBody>
      </p:sp>
    </p:spTree>
    <p:extLst>
      <p:ext uri="{BB962C8B-B14F-4D97-AF65-F5344CB8AC3E}">
        <p14:creationId xmlns:p14="http://schemas.microsoft.com/office/powerpoint/2010/main" val="113885472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939801" y="127747"/>
            <a:ext cx="7465676" cy="2209800"/>
          </a:xfrm>
        </p:spPr>
        <p:txBody>
          <a:bodyPr/>
          <a:lstStyle/>
          <a:p>
            <a:pPr algn="ctr"/>
            <a:r>
              <a:rPr lang="en-US" dirty="0" smtClean="0"/>
              <a:t>Discussion.</a:t>
            </a:r>
            <a:endParaRPr lang="en-US" dirty="0"/>
          </a:p>
        </p:txBody>
      </p:sp>
      <p:sp>
        <p:nvSpPr>
          <p:cNvPr id="3" name="Title 2"/>
          <p:cNvSpPr>
            <a:spLocks noGrp="1"/>
          </p:cNvSpPr>
          <p:nvPr>
            <p:ph type="title"/>
          </p:nvPr>
        </p:nvSpPr>
        <p:spPr>
          <a:xfrm>
            <a:off x="2005639" y="3561926"/>
            <a:ext cx="5334000" cy="1362075"/>
          </a:xfrm>
        </p:spPr>
        <p:txBody>
          <a:bodyPr/>
          <a:lstStyle/>
          <a:p>
            <a:r>
              <a:rPr lang="en-US" sz="3600" dirty="0" smtClean="0">
                <a:solidFill>
                  <a:srgbClr val="00B050"/>
                </a:solidFill>
              </a:rPr>
              <a:t>Students must discuss with others, challenge their views and beliefs and come to an editorial decision.</a:t>
            </a:r>
            <a:endParaRPr lang="en-US" sz="3600" dirty="0">
              <a:solidFill>
                <a:srgbClr val="00B050"/>
              </a:solidFill>
            </a:endParaRPr>
          </a:p>
        </p:txBody>
      </p:sp>
    </p:spTree>
    <p:extLst>
      <p:ext uri="{BB962C8B-B14F-4D97-AF65-F5344CB8AC3E}">
        <p14:creationId xmlns:p14="http://schemas.microsoft.com/office/powerpoint/2010/main" val="3749905784"/>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179796" y="127747"/>
            <a:ext cx="6894822" cy="2209800"/>
          </a:xfrm>
        </p:spPr>
        <p:txBody>
          <a:bodyPr/>
          <a:lstStyle/>
          <a:p>
            <a:pPr algn="ctr"/>
            <a:r>
              <a:rPr lang="en-US" dirty="0" smtClean="0"/>
              <a:t>Reflection.</a:t>
            </a:r>
            <a:endParaRPr lang="en-US" dirty="0"/>
          </a:p>
        </p:txBody>
      </p:sp>
      <p:sp>
        <p:nvSpPr>
          <p:cNvPr id="3" name="Title 2"/>
          <p:cNvSpPr>
            <a:spLocks noGrp="1"/>
          </p:cNvSpPr>
          <p:nvPr>
            <p:ph type="title"/>
          </p:nvPr>
        </p:nvSpPr>
        <p:spPr>
          <a:xfrm>
            <a:off x="1960207" y="3729831"/>
            <a:ext cx="5334000" cy="1362075"/>
          </a:xfrm>
        </p:spPr>
        <p:txBody>
          <a:bodyPr/>
          <a:lstStyle/>
          <a:p>
            <a:r>
              <a:rPr lang="en-US" sz="3800" dirty="0" smtClean="0">
                <a:solidFill>
                  <a:srgbClr val="7030A0"/>
                </a:solidFill>
              </a:rPr>
              <a:t>Students must be given time to reflect and process their personal beliefs and viewpoints.</a:t>
            </a:r>
            <a:endParaRPr lang="en-US" sz="3800" dirty="0">
              <a:solidFill>
                <a:srgbClr val="7030A0"/>
              </a:solidFill>
            </a:endParaRPr>
          </a:p>
        </p:txBody>
      </p:sp>
    </p:spTree>
    <p:extLst>
      <p:ext uri="{BB962C8B-B14F-4D97-AF65-F5344CB8AC3E}">
        <p14:creationId xmlns:p14="http://schemas.microsoft.com/office/powerpoint/2010/main" val="3826015068"/>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Typewriter"/>
          </p:stSnd>
        </p:sndAc>
      </p:transition>
    </mc:Choice>
    <mc:Fallback xmlns="">
      <p:transition xmlns:p14="http://schemas.microsoft.com/office/powerpoint/2010/main" spd="med">
        <p:fade/>
        <p:sndAc>
          <p:stSnd>
            <p:snd r:embed="rId3" name="Typewriter"/>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690</TotalTime>
  <Words>531</Words>
  <Application>Microsoft Office PowerPoint</Application>
  <PresentationFormat>On-screen Show (4:3)</PresentationFormat>
  <Paragraphs>55</Paragraphs>
  <Slides>12</Slides>
  <Notes>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Goudy Old Style</vt:lpstr>
      <vt:lpstr>Impact</vt:lpstr>
      <vt:lpstr>Rockwell</vt:lpstr>
      <vt:lpstr>Inkwell</vt:lpstr>
      <vt:lpstr>2-1 The Importance of </vt:lpstr>
      <vt:lpstr>“All we have to lose is our credibility.” </vt:lpstr>
      <vt:lpstr>Why is it important to teach ethics to journalism students?</vt:lpstr>
      <vt:lpstr>“All we have to lose is our credibility.” – H.L. Hall</vt:lpstr>
      <vt:lpstr>PowerPoint Presentation</vt:lpstr>
      <vt:lpstr>PowerPoint Presentation</vt:lpstr>
      <vt:lpstr>Students must question their actions, their motives, and the expected outcome.</vt:lpstr>
      <vt:lpstr>Students must discuss with others, challenge their views and beliefs and come to an editorial decision.</vt:lpstr>
      <vt:lpstr>Students must be given time to reflect and process their personal beliefs and viewpoints.</vt:lpstr>
      <vt:lpstr>10 Questions to Ask Before Publishing*</vt:lpstr>
      <vt:lpstr>10 Questions to Ask Before Publishing*</vt:lpstr>
      <vt:lpstr>10 Questions to Ask Before Publishing*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dc:title>
  <dc:creator>Maggie Cogar</dc:creator>
  <cp:lastModifiedBy>Bernard, Hillary D.</cp:lastModifiedBy>
  <cp:revision>33</cp:revision>
  <dcterms:created xsi:type="dcterms:W3CDTF">2012-09-05T17:30:26Z</dcterms:created>
  <dcterms:modified xsi:type="dcterms:W3CDTF">2018-09-18T20:13:29Z</dcterms:modified>
</cp:coreProperties>
</file>